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9" r:id="rId1"/>
  </p:sldMasterIdLst>
  <p:sldIdLst>
    <p:sldId id="256" r:id="rId2"/>
    <p:sldId id="257" r:id="rId3"/>
    <p:sldId id="258" r:id="rId4"/>
    <p:sldId id="259" r:id="rId5"/>
    <p:sldId id="260" r:id="rId6"/>
    <p:sldId id="261" r:id="rId7"/>
    <p:sldId id="293" r:id="rId8"/>
    <p:sldId id="262" r:id="rId9"/>
    <p:sldId id="263" r:id="rId10"/>
    <p:sldId id="264" r:id="rId11"/>
    <p:sldId id="265" r:id="rId12"/>
    <p:sldId id="271" r:id="rId13"/>
    <p:sldId id="268" r:id="rId14"/>
    <p:sldId id="269" r:id="rId15"/>
    <p:sldId id="270" r:id="rId16"/>
    <p:sldId id="272" r:id="rId17"/>
    <p:sldId id="273" r:id="rId18"/>
    <p:sldId id="274" r:id="rId19"/>
    <p:sldId id="275" r:id="rId20"/>
    <p:sldId id="276" r:id="rId21"/>
    <p:sldId id="277"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1C28"/>
    <a:srgbClr val="10FEFC"/>
    <a:srgbClr val="40FE41"/>
    <a:srgbClr val="8658B6"/>
    <a:srgbClr val="FF2600"/>
    <a:srgbClr val="0432FF"/>
    <a:srgbClr val="FF00E3"/>
    <a:srgbClr val="FF9300"/>
    <a:srgbClr val="FE5C24"/>
    <a:srgbClr val="FC40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95"/>
    <p:restoredTop sz="94650"/>
  </p:normalViewPr>
  <p:slideViewPr>
    <p:cSldViewPr snapToGrid="0">
      <p:cViewPr varScale="1">
        <p:scale>
          <a:sx n="86" d="100"/>
          <a:sy n="86" d="100"/>
        </p:scale>
        <p:origin x="248" y="9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oleObject" Target="file:////Users/berilienvernard/Desktop/Capstone/Count%20All_trip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berilienvernard/Desktop/Capstone/Count%20All_trip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solidFill>
                  <a:srgbClr val="7030A0"/>
                </a:solidFill>
              </a:rPr>
              <a:t>all_trips_v2$ride_length</a:t>
            </a:r>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'Count all_trips'!$D$1</c:f>
              <c:strCache>
                <c:ptCount val="1"/>
                <c:pt idx="0">
                  <c:v>all_trips_v2$ride_length</c:v>
                </c:pt>
              </c:strCache>
            </c:strRef>
          </c:tx>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105C-9341-8CDD-0F1E877102EF}"/>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105C-9341-8CDD-0F1E877102EF}"/>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105C-9341-8CDD-0F1E877102EF}"/>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105C-9341-8CDD-0F1E877102EF}"/>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105C-9341-8CDD-0F1E877102EF}"/>
              </c:ext>
            </c:extLst>
          </c:dPt>
          <c:dPt>
            <c:idx val="5"/>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B-105C-9341-8CDD-0F1E877102EF}"/>
              </c:ext>
            </c:extLst>
          </c:dPt>
          <c:dPt>
            <c:idx val="6"/>
            <c:bubble3D val="0"/>
            <c:spPr>
              <a:solidFill>
                <a:schemeClr val="accent1">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D-105C-9341-8CDD-0F1E877102EF}"/>
              </c:ext>
            </c:extLst>
          </c:dPt>
          <c:dPt>
            <c:idx val="7"/>
            <c:bubble3D val="0"/>
            <c:spPr>
              <a:solidFill>
                <a:schemeClr val="accent2">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F-105C-9341-8CDD-0F1E877102EF}"/>
              </c:ext>
            </c:extLst>
          </c:dPt>
          <c:dPt>
            <c:idx val="8"/>
            <c:bubble3D val="0"/>
            <c:spPr>
              <a:solidFill>
                <a:schemeClr val="accent3">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1-105C-9341-8CDD-0F1E877102EF}"/>
              </c:ext>
            </c:extLst>
          </c:dPt>
          <c:dPt>
            <c:idx val="9"/>
            <c:bubble3D val="0"/>
            <c:spPr>
              <a:solidFill>
                <a:schemeClr val="accent4">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3-105C-9341-8CDD-0F1E877102EF}"/>
              </c:ext>
            </c:extLst>
          </c:dPt>
          <c:dPt>
            <c:idx val="10"/>
            <c:bubble3D val="0"/>
            <c:spPr>
              <a:solidFill>
                <a:schemeClr val="accent5">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5-105C-9341-8CDD-0F1E877102EF}"/>
              </c:ext>
            </c:extLst>
          </c:dPt>
          <c:dPt>
            <c:idx val="11"/>
            <c:bubble3D val="0"/>
            <c:spPr>
              <a:solidFill>
                <a:schemeClr val="accent6">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7-105C-9341-8CDD-0F1E877102EF}"/>
              </c:ext>
            </c:extLst>
          </c:dPt>
          <c:dPt>
            <c:idx val="12"/>
            <c:bubble3D val="0"/>
            <c:spPr>
              <a:solidFill>
                <a:schemeClr val="accent1">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9-105C-9341-8CDD-0F1E877102EF}"/>
              </c:ext>
            </c:extLst>
          </c:dPt>
          <c:dPt>
            <c:idx val="13"/>
            <c:bubble3D val="0"/>
            <c:spPr>
              <a:solidFill>
                <a:schemeClr val="accent2">
                  <a:lumMod val="80000"/>
                  <a:lumOff val="2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B-105C-9341-8CDD-0F1E877102EF}"/>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105C-9341-8CDD-0F1E877102EF}"/>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105C-9341-8CDD-0F1E877102EF}"/>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5-105C-9341-8CDD-0F1E877102EF}"/>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105C-9341-8CDD-0F1E877102EF}"/>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9-105C-9341-8CDD-0F1E877102EF}"/>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B-105C-9341-8CDD-0F1E877102EF}"/>
                </c:ext>
              </c:extLst>
            </c:dLbl>
            <c:dLbl>
              <c:idx val="6"/>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D-105C-9341-8CDD-0F1E877102EF}"/>
                </c:ext>
              </c:extLst>
            </c:dLbl>
            <c:dLbl>
              <c:idx val="7"/>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F-105C-9341-8CDD-0F1E877102EF}"/>
                </c:ext>
              </c:extLst>
            </c:dLbl>
            <c:dLbl>
              <c:idx val="8"/>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1-105C-9341-8CDD-0F1E877102EF}"/>
                </c:ext>
              </c:extLst>
            </c:dLbl>
            <c:dLbl>
              <c:idx val="9"/>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3-105C-9341-8CDD-0F1E877102EF}"/>
                </c:ext>
              </c:extLst>
            </c:dLbl>
            <c:dLbl>
              <c:idx val="1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5-105C-9341-8CDD-0F1E877102EF}"/>
                </c:ext>
              </c:extLst>
            </c:dLbl>
            <c:dLbl>
              <c:idx val="1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7-105C-9341-8CDD-0F1E877102EF}"/>
                </c:ext>
              </c:extLst>
            </c:dLbl>
            <c:dLbl>
              <c:idx val="1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80000"/>
                          <a:lumOff val="2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9-105C-9341-8CDD-0F1E877102EF}"/>
                </c:ext>
              </c:extLst>
            </c:dLbl>
            <c:dLbl>
              <c:idx val="1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80000"/>
                          <a:lumOff val="2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B-105C-9341-8CDD-0F1E877102EF}"/>
                </c:ext>
              </c:extLst>
            </c:dLbl>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'Count all_trips'!$C$8:$C$21</c:f>
              <c:strCache>
                <c:ptCount val="8"/>
                <c:pt idx="0">
                  <c:v>Saturday</c:v>
                </c:pt>
                <c:pt idx="1">
                  <c:v>Sunday</c:v>
                </c:pt>
                <c:pt idx="2">
                  <c:v>Monday</c:v>
                </c:pt>
                <c:pt idx="3">
                  <c:v>Tuesday</c:v>
                </c:pt>
                <c:pt idx="4">
                  <c:v>Wednesday</c:v>
                </c:pt>
                <c:pt idx="5">
                  <c:v>Thursday</c:v>
                </c:pt>
                <c:pt idx="6">
                  <c:v>Friday</c:v>
                </c:pt>
                <c:pt idx="7">
                  <c:v>Saturday</c:v>
                </c:pt>
              </c:strCache>
            </c:strRef>
          </c:cat>
          <c:val>
            <c:numRef>
              <c:f>'Count all_trips'!$D$8:$D$21</c:f>
              <c:numCache>
                <c:formatCode>h:mm:ss</c:formatCode>
                <c:ptCount val="14"/>
                <c:pt idx="0">
                  <c:v>4950.7708000000002</c:v>
                </c:pt>
                <c:pt idx="1">
                  <c:v>972.93830000000003</c:v>
                </c:pt>
                <c:pt idx="2">
                  <c:v>822.31119999999999</c:v>
                </c:pt>
                <c:pt idx="3">
                  <c:v>769.44159999999999</c:v>
                </c:pt>
                <c:pt idx="4">
                  <c:v>711.98379999999997</c:v>
                </c:pt>
                <c:pt idx="5">
                  <c:v>707.20929999999998</c:v>
                </c:pt>
                <c:pt idx="6">
                  <c:v>796.73379999999997</c:v>
                </c:pt>
                <c:pt idx="7">
                  <c:v>974.07299999999998</c:v>
                </c:pt>
              </c:numCache>
            </c:numRef>
          </c:val>
          <c:extLst>
            <c:ext xmlns:c16="http://schemas.microsoft.com/office/drawing/2014/chart" uri="{C3380CC4-5D6E-409C-BE32-E72D297353CC}">
              <c16:uniqueId val="{0000001C-105C-9341-8CDD-0F1E877102EF}"/>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[Count All_trips.xlsx]All_trips Ride_length PivotTabl!PivotTable4</c:name>
    <c:fmtId val="-1"/>
  </c:pivotSource>
  <c:chart>
    <c:autoTitleDeleted val="0"/>
    <c:pivotFmts>
      <c:pivotFmt>
        <c:idx val="0"/>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a:scene3d>
            <a:camera prst="orthographicFront">
              <a:rot lat="0" lon="0" rev="0"/>
            </a:camera>
            <a:lightRig rig="threePt" dir="t"/>
          </a:scene3d>
          <a:sp3d>
            <a:bevelT w="50800" h="25400"/>
          </a:sp3d>
        </c:spPr>
        <c:marker>
          <c:symbol val="circle"/>
          <c:size val="6"/>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w="9525" cap="flat" cmpd="sng" algn="ctr">
              <a:solidFill>
                <a:schemeClr val="accent1">
                  <a:shade val="95000"/>
                </a:schemeClr>
              </a:solidFill>
              <a:round/>
            </a:ln>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a:scene3d>
            <a:camera prst="orthographicFront">
              <a:rot lat="0" lon="0" rev="0"/>
            </a:camera>
            <a:lightRig rig="threePt" dir="t"/>
          </a:scene3d>
          <a:sp3d>
            <a:bevelT w="50800" h="25400"/>
          </a:sp3d>
        </c:spPr>
        <c:marker>
          <c:symbol val="circle"/>
          <c:size val="6"/>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w="9525" cap="flat" cmpd="sng" algn="ctr">
              <a:solidFill>
                <a:schemeClr val="accent2">
                  <a:shade val="95000"/>
                </a:schemeClr>
              </a:solidFill>
              <a:round/>
            </a:ln>
            <a:effectLst/>
            <a:scene3d>
              <a:camera prst="orthographicFront">
                <a:rot lat="0" lon="0" rev="0"/>
              </a:camera>
              <a:lightRig rig="threePt" dir="t"/>
            </a:scene3d>
            <a:sp3d>
              <a:bevelT w="508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a:scene3d>
            <a:camera prst="orthographicFront">
              <a:rot lat="0" lon="0" rev="0"/>
            </a:camera>
            <a:lightRig rig="threePt" dir="t"/>
          </a:scene3d>
          <a:sp3d>
            <a:bevelT w="508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'All_trips Ride_length PivotTabl'!$B$3:$B$4</c:f>
              <c:strCache>
                <c:ptCount val="1"/>
                <c:pt idx="0">
                  <c:v>casual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'All_trips Ride_length PivotTabl'!$A$5:$A$12</c:f>
              <c:strCache>
                <c:ptCount val="7"/>
                <c:pt idx="0">
                  <c:v>Sunday</c:v>
                </c:pt>
                <c:pt idx="1">
                  <c:v>Monday</c:v>
                </c:pt>
                <c:pt idx="2">
                  <c:v>Tuesday</c:v>
                </c:pt>
                <c:pt idx="3">
                  <c:v>Wednesday</c:v>
                </c:pt>
                <c:pt idx="4">
                  <c:v>Thursday</c:v>
                </c:pt>
                <c:pt idx="5">
                  <c:v>Friday</c:v>
                </c:pt>
                <c:pt idx="6">
                  <c:v>Saturday</c:v>
                </c:pt>
              </c:strCache>
            </c:strRef>
          </c:cat>
          <c:val>
            <c:numRef>
              <c:f>'All_trips Ride_length PivotTabl'!$B$5:$B$12</c:f>
              <c:numCache>
                <c:formatCode>h:mm:ss</c:formatCode>
                <c:ptCount val="7"/>
                <c:pt idx="0">
                  <c:v>5061.3043981481478</c:v>
                </c:pt>
                <c:pt idx="1">
                  <c:v>4752.0504050925929</c:v>
                </c:pt>
                <c:pt idx="2">
                  <c:v>4561.8039004629627</c:v>
                </c:pt>
                <c:pt idx="3">
                  <c:v>4480.372395833333</c:v>
                </c:pt>
                <c:pt idx="4">
                  <c:v>8451.6668981481489</c:v>
                </c:pt>
                <c:pt idx="5">
                  <c:v>6090.7373032407404</c:v>
                </c:pt>
                <c:pt idx="6">
                  <c:v>4950.7707986111109</c:v>
                </c:pt>
              </c:numCache>
            </c:numRef>
          </c:val>
          <c:extLst>
            <c:ext xmlns:c16="http://schemas.microsoft.com/office/drawing/2014/chart" uri="{C3380CC4-5D6E-409C-BE32-E72D297353CC}">
              <c16:uniqueId val="{00000000-5739-FA48-AF80-337A19DA5449}"/>
            </c:ext>
          </c:extLst>
        </c:ser>
        <c:ser>
          <c:idx val="1"/>
          <c:order val="1"/>
          <c:tx>
            <c:strRef>
              <c:f>'All_trips Ride_length PivotTabl'!$C$3:$C$4</c:f>
              <c:strCache>
                <c:ptCount val="1"/>
                <c:pt idx="0">
                  <c:v>member</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a:bevelT w="508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'All_trips Ride_length PivotTabl'!$A$5:$A$12</c:f>
              <c:strCache>
                <c:ptCount val="7"/>
                <c:pt idx="0">
                  <c:v>Sunday</c:v>
                </c:pt>
                <c:pt idx="1">
                  <c:v>Monday</c:v>
                </c:pt>
                <c:pt idx="2">
                  <c:v>Tuesday</c:v>
                </c:pt>
                <c:pt idx="3">
                  <c:v>Wednesday</c:v>
                </c:pt>
                <c:pt idx="4">
                  <c:v>Thursday</c:v>
                </c:pt>
                <c:pt idx="5">
                  <c:v>Friday</c:v>
                </c:pt>
                <c:pt idx="6">
                  <c:v>Saturday</c:v>
                </c:pt>
              </c:strCache>
            </c:strRef>
          </c:cat>
          <c:val>
            <c:numRef>
              <c:f>'All_trips Ride_length PivotTabl'!$C$5:$C$12</c:f>
              <c:numCache>
                <c:formatCode>h:mm:ss</c:formatCode>
                <c:ptCount val="7"/>
                <c:pt idx="0">
                  <c:v>972.93829861111112</c:v>
                </c:pt>
                <c:pt idx="1">
                  <c:v>822.31120370370365</c:v>
                </c:pt>
                <c:pt idx="2">
                  <c:v>769.44159722222219</c:v>
                </c:pt>
                <c:pt idx="3">
                  <c:v>711.9837962962963</c:v>
                </c:pt>
                <c:pt idx="4">
                  <c:v>707.2093055555556</c:v>
                </c:pt>
                <c:pt idx="5">
                  <c:v>796.7337962962963</c:v>
                </c:pt>
                <c:pt idx="6">
                  <c:v>974.07299768518521</c:v>
                </c:pt>
              </c:numCache>
            </c:numRef>
          </c:val>
          <c:extLst>
            <c:ext xmlns:c16="http://schemas.microsoft.com/office/drawing/2014/chart" uri="{C3380CC4-5D6E-409C-BE32-E72D297353CC}">
              <c16:uniqueId val="{00000001-5739-FA48-AF80-337A19DA5449}"/>
            </c:ext>
          </c:extLst>
        </c:ser>
        <c:dLbls>
          <c:dLblPos val="inEnd"/>
          <c:showLegendKey val="0"/>
          <c:showVal val="1"/>
          <c:showCatName val="0"/>
          <c:showSerName val="0"/>
          <c:showPercent val="0"/>
          <c:showBubbleSize val="0"/>
        </c:dLbls>
        <c:gapWidth val="100"/>
        <c:overlap val="-24"/>
        <c:axId val="1493382224"/>
        <c:axId val="1575782592"/>
      </c:barChart>
      <c:catAx>
        <c:axId val="149338222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575782592"/>
        <c:crosses val="autoZero"/>
        <c:auto val="1"/>
        <c:lblAlgn val="ctr"/>
        <c:lblOffset val="100"/>
        <c:noMultiLvlLbl val="0"/>
      </c:catAx>
      <c:valAx>
        <c:axId val="1575782592"/>
        <c:scaling>
          <c:orientation val="minMax"/>
        </c:scaling>
        <c:delete val="0"/>
        <c:axPos val="l"/>
        <c:majorGridlines>
          <c:spPr>
            <a:ln w="9525" cap="flat" cmpd="sng" algn="ctr">
              <a:solidFill>
                <a:schemeClr val="lt1">
                  <a:lumMod val="95000"/>
                  <a:alpha val="10000"/>
                </a:schemeClr>
              </a:solidFill>
              <a:round/>
            </a:ln>
            <a:effectLst/>
          </c:spPr>
        </c:majorGridlines>
        <c:numFmt formatCode="h:mm:ss"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4933822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media/image1.png>
</file>

<file path=ppt/media/image10.jpeg>
</file>

<file path=ppt/media/image11.jpeg>
</file>

<file path=ppt/media/image12.jpeg>
</file>

<file path=ppt/media/image13.jpeg>
</file>

<file path=ppt/media/image14.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10/9/24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1519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77365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10/9/24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19536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10/9/24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159749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10/9/24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860306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657894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897765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755195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10/9/24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30486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5558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10/9/24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2955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06307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10/9/24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43314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4779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10/9/24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1957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79202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07833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10/9/24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19860471"/>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774" r:id="rId15"/>
    <p:sldLayoutId id="2147483775" r:id="rId16"/>
    <p:sldLayoutId id="214748377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79QVLO_yu5BJEKFVZShsKag74ZaUYIF6FevLYzs3hRc/template/preview#gid=640449855" TargetMode="External"/><Relationship Id="rId2" Type="http://schemas.openxmlformats.org/officeDocument/2006/relationships/hyperlink" Target="https://docs.google.com/spreadsheets/d/1uCTsHlZLm4L7-ueaSLwDg0ut3BP_V4mKDo2IMpaXrk4/template/preview?resourcekey=0-dQAUjAu2UUCsLEQQt20PDA#gid=1797029090"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ocs.google.com/spreadsheets/d/179QVLO_yu5BJEKFVZShsKag74ZaUYIF6FevLYzs3hRc/template/preview#gid=640449855" TargetMode="External"/><Relationship Id="rId2" Type="http://schemas.openxmlformats.org/officeDocument/2006/relationships/hyperlink" Target="https://docs.google.com/spreadsheets/d/1uCTsHlZLm4L7-ueaSLwDg0ut3BP_V4mKDo2IMpaXrk4/template/preview?resourcekey=0-dQAUjAu2UUCsLEQQt20PDA#gid=1797029090"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4D8D8CE-4DC6-0B7E-F8B5-1CBF060DF159}"/>
              </a:ext>
            </a:extLst>
          </p:cNvPr>
          <p:cNvPicPr>
            <a:picLocks noChangeAspect="1"/>
          </p:cNvPicPr>
          <p:nvPr/>
        </p:nvPicPr>
        <p:blipFill>
          <a:blip r:embed="rId2"/>
          <a:stretch>
            <a:fillRect/>
          </a:stretch>
        </p:blipFill>
        <p:spPr>
          <a:xfrm>
            <a:off x="1849474" y="913153"/>
            <a:ext cx="7772400" cy="2312646"/>
          </a:xfrm>
          <a:prstGeom prst="rect">
            <a:avLst/>
          </a:prstGeom>
        </p:spPr>
      </p:pic>
      <p:sp>
        <p:nvSpPr>
          <p:cNvPr id="20" name="TextBox 19">
            <a:extLst>
              <a:ext uri="{FF2B5EF4-FFF2-40B4-BE49-F238E27FC236}">
                <a16:creationId xmlns:a16="http://schemas.microsoft.com/office/drawing/2014/main" id="{72E19F2E-4E64-BD2C-27AA-E9AFC851F729}"/>
              </a:ext>
            </a:extLst>
          </p:cNvPr>
          <p:cNvSpPr txBox="1"/>
          <p:nvPr/>
        </p:nvSpPr>
        <p:spPr>
          <a:xfrm>
            <a:off x="3471807" y="4471988"/>
            <a:ext cx="2448106" cy="369332"/>
          </a:xfrm>
          <a:prstGeom prst="rect">
            <a:avLst/>
          </a:prstGeom>
          <a:noFill/>
        </p:spPr>
        <p:txBody>
          <a:bodyPr wrap="none" rtlCol="0">
            <a:spAutoFit/>
          </a:bodyPr>
          <a:lstStyle/>
          <a:p>
            <a:r>
              <a:rPr lang="en-US" dirty="0">
                <a:solidFill>
                  <a:srgbClr val="00B0F0"/>
                </a:solidFill>
              </a:rPr>
              <a:t>CAPSTONE PROJECT</a:t>
            </a:r>
          </a:p>
        </p:txBody>
      </p:sp>
    </p:spTree>
    <p:extLst>
      <p:ext uri="{BB962C8B-B14F-4D97-AF65-F5344CB8AC3E}">
        <p14:creationId xmlns:p14="http://schemas.microsoft.com/office/powerpoint/2010/main" val="13551303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177E9-1110-8C83-4032-CA8907BB9C44}"/>
              </a:ext>
            </a:extLst>
          </p:cNvPr>
          <p:cNvSpPr>
            <a:spLocks noGrp="1"/>
          </p:cNvSpPr>
          <p:nvPr>
            <p:ph type="title"/>
          </p:nvPr>
        </p:nvSpPr>
        <p:spPr/>
        <p:txBody>
          <a:bodyPr>
            <a:normAutofit/>
          </a:bodyPr>
          <a:lstStyle/>
          <a:p>
            <a:pPr algn="ctr"/>
            <a:r>
              <a:rPr lang="en-US" sz="2400" dirty="0">
                <a:solidFill>
                  <a:srgbClr val="00B0F0"/>
                </a:solidFill>
              </a:rPr>
              <a:t>APPROACH</a:t>
            </a:r>
          </a:p>
        </p:txBody>
      </p:sp>
      <p:sp>
        <p:nvSpPr>
          <p:cNvPr id="3" name="Content Placeholder 2">
            <a:extLst>
              <a:ext uri="{FF2B5EF4-FFF2-40B4-BE49-F238E27FC236}">
                <a16:creationId xmlns:a16="http://schemas.microsoft.com/office/drawing/2014/main" id="{7845D809-4188-D8CD-4500-47DFC19FA8E1}"/>
              </a:ext>
            </a:extLst>
          </p:cNvPr>
          <p:cNvSpPr>
            <a:spLocks noGrp="1"/>
          </p:cNvSpPr>
          <p:nvPr>
            <p:ph idx="1"/>
          </p:nvPr>
        </p:nvSpPr>
        <p:spPr/>
        <p:txBody>
          <a:bodyPr/>
          <a:lstStyle/>
          <a:p>
            <a:pPr marL="0" indent="0">
              <a:lnSpc>
                <a:spcPct val="150000"/>
              </a:lnSpc>
              <a:buNone/>
            </a:pPr>
            <a:r>
              <a:rPr lang="en-US" sz="1800" dirty="0">
                <a:effectLst/>
                <a:latin typeface="Times New Roman" panose="02020603050405020304" pitchFamily="18" charset="0"/>
                <a:ea typeface="Times New Roman" panose="02020603050405020304" pitchFamily="18" charset="0"/>
              </a:rPr>
              <a:t>To answer these questions and provide recommendations for the problem the marketing director seeks to solve, we will follow this process: data collection, data cleaning, data analysis, and finally, drawing conclusions and making recommendations. The data we will use for our analysis will come from the following sources: </a:t>
            </a:r>
            <a:r>
              <a:rPr lang="en-US" sz="1800" u="sng" dirty="0">
                <a:solidFill>
                  <a:srgbClr val="0563C1"/>
                </a:solidFill>
                <a:effectLst/>
                <a:latin typeface="Times New Roman" panose="02020603050405020304" pitchFamily="18" charset="0"/>
                <a:ea typeface="Times New Roman" panose="02020603050405020304" pitchFamily="18" charset="0"/>
                <a:hlinkClick r:id="rId2"/>
              </a:rPr>
              <a:t>Divvy_trips2019</a:t>
            </a:r>
            <a:r>
              <a:rPr lang="en-US" sz="1800" dirty="0">
                <a:effectLst/>
                <a:latin typeface="Times New Roman" panose="02020603050405020304" pitchFamily="18" charset="0"/>
                <a:ea typeface="Times New Roman" panose="02020603050405020304" pitchFamily="18" charset="0"/>
              </a:rPr>
              <a:t> and </a:t>
            </a:r>
            <a:r>
              <a:rPr lang="en-US" sz="1800" u="sng" dirty="0">
                <a:solidFill>
                  <a:srgbClr val="0563C1"/>
                </a:solidFill>
                <a:effectLst/>
                <a:latin typeface="Times New Roman" panose="02020603050405020304" pitchFamily="18" charset="0"/>
                <a:ea typeface="Times New Roman" panose="02020603050405020304" pitchFamily="18" charset="0"/>
                <a:hlinkClick r:id="rId3"/>
              </a:rPr>
              <a:t>Divvy_trips2020</a:t>
            </a:r>
            <a:r>
              <a:rPr lang="en-US" sz="1800" dirty="0">
                <a:effectLst/>
                <a:latin typeface="Times New Roman" panose="02020603050405020304" pitchFamily="18" charset="0"/>
                <a:ea typeface="Times New Roman" panose="02020603050405020304" pitchFamily="18" charset="0"/>
              </a:rPr>
              <a:t>. The data source is publicly accessible and frequently updated, making it a reliable resource for decision-making. To analyze the data, we will use RStudio and Excel. Our analysis will follow a four-step process. The first step is to </a:t>
            </a:r>
            <a:r>
              <a:rPr lang="en-US" sz="1800" b="1" dirty="0">
                <a:effectLst/>
                <a:latin typeface="Times New Roman" panose="02020603050405020304" pitchFamily="18" charset="0"/>
                <a:ea typeface="Times New Roman" panose="02020603050405020304" pitchFamily="18" charset="0"/>
              </a:rPr>
              <a:t>collect the data</a:t>
            </a:r>
            <a:r>
              <a:rPr lang="en-US" sz="1800" dirty="0">
                <a:effectLst/>
                <a:latin typeface="Times New Roman" panose="02020603050405020304" pitchFamily="18" charset="0"/>
                <a:ea typeface="Times New Roman" panose="02020603050405020304" pitchFamily="18" charset="0"/>
              </a:rPr>
              <a:t>, followed by </a:t>
            </a:r>
            <a:r>
              <a:rPr lang="en-US" sz="1800" b="1" dirty="0">
                <a:effectLst/>
                <a:latin typeface="Times New Roman" panose="02020603050405020304" pitchFamily="18" charset="0"/>
                <a:ea typeface="Times New Roman" panose="02020603050405020304" pitchFamily="18" charset="0"/>
              </a:rPr>
              <a:t>wrangling and combining the data into a single file</a:t>
            </a:r>
            <a:r>
              <a:rPr lang="en-US" sz="1800" dirty="0">
                <a:effectLst/>
                <a:latin typeface="Times New Roman" panose="02020603050405020304" pitchFamily="18" charset="0"/>
                <a:ea typeface="Times New Roman" panose="02020603050405020304" pitchFamily="18" charset="0"/>
              </a:rPr>
              <a:t>. Next, we will focus on </a:t>
            </a:r>
            <a:r>
              <a:rPr lang="en-US" sz="1800" b="1" dirty="0">
                <a:effectLst/>
                <a:latin typeface="Times New Roman" panose="02020603050405020304" pitchFamily="18" charset="0"/>
                <a:ea typeface="Times New Roman" panose="02020603050405020304" pitchFamily="18" charset="0"/>
              </a:rPr>
              <a:t>cleaning the data</a:t>
            </a:r>
            <a:r>
              <a:rPr lang="en-US" sz="1800" dirty="0">
                <a:effectLst/>
                <a:latin typeface="Times New Roman" panose="02020603050405020304" pitchFamily="18" charset="0"/>
                <a:ea typeface="Times New Roman" panose="02020603050405020304" pitchFamily="18" charset="0"/>
              </a:rPr>
              <a:t>, and then move on to </a:t>
            </a:r>
            <a:r>
              <a:rPr lang="en-US" sz="1800" b="1" dirty="0">
                <a:effectLst/>
                <a:latin typeface="Times New Roman" panose="02020603050405020304" pitchFamily="18" charset="0"/>
                <a:ea typeface="Times New Roman" panose="02020603050405020304" pitchFamily="18" charset="0"/>
              </a:rPr>
              <a:t>descriptive analysis and further analysis</a:t>
            </a:r>
            <a:r>
              <a:rPr lang="en-US" sz="1800" dirty="0">
                <a:effectLst/>
                <a:latin typeface="Times New Roman" panose="02020603050405020304" pitchFamily="18" charset="0"/>
                <a:ea typeface="Times New Roman" panose="02020603050405020304" pitchFamily="18" charset="0"/>
              </a:rPr>
              <a:t>. All of these tasks will be carried out using Excel and RStudio.</a:t>
            </a:r>
          </a:p>
          <a:p>
            <a:endParaRPr lang="en-US" dirty="0"/>
          </a:p>
        </p:txBody>
      </p:sp>
    </p:spTree>
    <p:extLst>
      <p:ext uri="{BB962C8B-B14F-4D97-AF65-F5344CB8AC3E}">
        <p14:creationId xmlns:p14="http://schemas.microsoft.com/office/powerpoint/2010/main" val="211931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A5FF5-67C7-0618-6A65-BF0ABEEDC249}"/>
              </a:ext>
            </a:extLst>
          </p:cNvPr>
          <p:cNvSpPr>
            <a:spLocks noGrp="1"/>
          </p:cNvSpPr>
          <p:nvPr>
            <p:ph type="title"/>
          </p:nvPr>
        </p:nvSpPr>
        <p:spPr/>
        <p:txBody>
          <a:bodyPr/>
          <a:lstStyle/>
          <a:p>
            <a:pPr algn="ctr"/>
            <a:r>
              <a:rPr lang="en-US" sz="2400" b="1" dirty="0">
                <a:solidFill>
                  <a:srgbClr val="00B0F0"/>
                </a:solidFill>
                <a:effectLst/>
                <a:latin typeface="Times New Roman" panose="02020603050405020304" pitchFamily="18" charset="0"/>
                <a:ea typeface="Times New Roman" panose="02020603050405020304" pitchFamily="18" charset="0"/>
              </a:rPr>
              <a:t>DATA COLLECTION</a:t>
            </a:r>
            <a:br>
              <a:rPr lang="en-US" sz="40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452C6719-B253-C369-104B-2BC475793B44}"/>
              </a:ext>
            </a:extLst>
          </p:cNvPr>
          <p:cNvSpPr>
            <a:spLocks noGrp="1"/>
          </p:cNvSpPr>
          <p:nvPr>
            <p:ph idx="1"/>
          </p:nvPr>
        </p:nvSpPr>
        <p:spPr/>
        <p:txBody>
          <a:bodyPr/>
          <a:lstStyle/>
          <a:p>
            <a:pPr marL="0" marR="0" indent="0" algn="just">
              <a:lnSpc>
                <a:spcPct val="150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The data come from </a:t>
            </a:r>
            <a:r>
              <a:rPr lang="en-US" sz="1800" u="sng" dirty="0">
                <a:solidFill>
                  <a:srgbClr val="0563C1"/>
                </a:solidFill>
                <a:effectLst/>
                <a:latin typeface="Times New Roman" panose="02020603050405020304" pitchFamily="18" charset="0"/>
                <a:ea typeface="Times New Roman" panose="02020603050405020304" pitchFamily="18" charset="0"/>
                <a:hlinkClick r:id="rId2"/>
              </a:rPr>
              <a:t>Divvy_trips2019</a:t>
            </a:r>
            <a:r>
              <a:rPr lang="en-US" sz="1800" dirty="0">
                <a:effectLst/>
                <a:latin typeface="Times New Roman" panose="02020603050405020304" pitchFamily="18" charset="0"/>
                <a:ea typeface="Times New Roman" panose="02020603050405020304" pitchFamily="18" charset="0"/>
              </a:rPr>
              <a:t> and </a:t>
            </a:r>
            <a:r>
              <a:rPr lang="en-US" sz="1800" u="sng" dirty="0">
                <a:solidFill>
                  <a:srgbClr val="0563C1"/>
                </a:solidFill>
                <a:effectLst/>
                <a:latin typeface="Times New Roman" panose="02020603050405020304" pitchFamily="18" charset="0"/>
                <a:ea typeface="Times New Roman" panose="02020603050405020304" pitchFamily="18" charset="0"/>
                <a:hlinkClick r:id="rId3"/>
              </a:rPr>
              <a:t>Divvy_trips2020</a:t>
            </a:r>
            <a:r>
              <a:rPr lang="en-US" sz="1800" dirty="0">
                <a:effectLst/>
                <a:latin typeface="Times New Roman" panose="02020603050405020304" pitchFamily="18" charset="0"/>
                <a:ea typeface="Times New Roman" panose="02020603050405020304" pitchFamily="18" charset="0"/>
              </a:rPr>
              <a:t>. which are publicly accessible and frequently updated. The data was collected on September 25 from the link provided below, and we considered only data from twelve consecutive months between 2019 and 2020. The data collected is specifically compatible with RStudio. In the following table, we present various code snippets run in RStudio to gain insights into the dataset, such as the column names and the number of rows and columns.</a:t>
            </a:r>
          </a:p>
          <a:p>
            <a:endParaRPr lang="en-US" dirty="0"/>
          </a:p>
        </p:txBody>
      </p:sp>
    </p:spTree>
    <p:extLst>
      <p:ext uri="{BB962C8B-B14F-4D97-AF65-F5344CB8AC3E}">
        <p14:creationId xmlns:p14="http://schemas.microsoft.com/office/powerpoint/2010/main" val="2348309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4FBF224-9088-9991-C7D3-4AC2A42B6C0A}"/>
              </a:ext>
            </a:extLst>
          </p:cNvPr>
          <p:cNvGraphicFramePr>
            <a:graphicFrameLocks noGrp="1"/>
          </p:cNvGraphicFramePr>
          <p:nvPr>
            <p:extLst>
              <p:ext uri="{D42A27DB-BD31-4B8C-83A1-F6EECF244321}">
                <p14:modId xmlns:p14="http://schemas.microsoft.com/office/powerpoint/2010/main" val="1135059556"/>
              </p:ext>
            </p:extLst>
          </p:nvPr>
        </p:nvGraphicFramePr>
        <p:xfrm>
          <a:off x="285751" y="1385889"/>
          <a:ext cx="8829674" cy="4828839"/>
        </p:xfrm>
        <a:graphic>
          <a:graphicData uri="http://schemas.openxmlformats.org/drawingml/2006/table">
            <a:tbl>
              <a:tblPr firstRow="1" firstCol="1" bandRow="1">
                <a:tableStyleId>{616DA210-FB5B-4158-B5E0-FEB733F419BA}</a:tableStyleId>
              </a:tblPr>
              <a:tblGrid>
                <a:gridCol w="8829674">
                  <a:extLst>
                    <a:ext uri="{9D8B030D-6E8A-4147-A177-3AD203B41FA5}">
                      <a16:colId xmlns:a16="http://schemas.microsoft.com/office/drawing/2014/main" val="2958251613"/>
                    </a:ext>
                  </a:extLst>
                </a:gridCol>
              </a:tblGrid>
              <a:tr h="308894">
                <a:tc>
                  <a:txBody>
                    <a:bodyPr/>
                    <a:lstStyle/>
                    <a:p>
                      <a:pPr marL="0" marR="0" algn="just">
                        <a:lnSpc>
                          <a:spcPct val="150000"/>
                        </a:lnSpc>
                        <a:spcBef>
                          <a:spcPts val="0"/>
                        </a:spcBef>
                        <a:spcAft>
                          <a:spcPts val="0"/>
                        </a:spcAft>
                      </a:pPr>
                      <a:r>
                        <a:rPr lang="en-US" sz="900" kern="100">
                          <a:effectLst/>
                        </a:rPr>
                        <a:t>DATA COLLECTION</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4068648727"/>
                  </a:ext>
                </a:extLst>
              </a:tr>
              <a:tr h="238978">
                <a:tc>
                  <a:txBody>
                    <a:bodyPr/>
                    <a:lstStyle/>
                    <a:p>
                      <a:pPr marL="0" marR="0" algn="just">
                        <a:lnSpc>
                          <a:spcPct val="150000"/>
                        </a:lnSpc>
                        <a:spcBef>
                          <a:spcPts val="0"/>
                        </a:spcBef>
                        <a:spcAft>
                          <a:spcPts val="0"/>
                        </a:spcAft>
                      </a:pPr>
                      <a:r>
                        <a:rPr lang="en-US" sz="900" kern="100">
                          <a:effectLst/>
                        </a:rPr>
                        <a:t>q1_2019 &lt;- read_csv("Divvy_Trips_2019_Q1.csv")</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924431334"/>
                  </a:ext>
                </a:extLst>
              </a:tr>
              <a:tr h="248720">
                <a:tc>
                  <a:txBody>
                    <a:bodyPr/>
                    <a:lstStyle/>
                    <a:p>
                      <a:pPr marL="0" marR="0" algn="just">
                        <a:lnSpc>
                          <a:spcPct val="150000"/>
                        </a:lnSpc>
                        <a:spcBef>
                          <a:spcPts val="0"/>
                        </a:spcBef>
                        <a:spcAft>
                          <a:spcPts val="0"/>
                        </a:spcAft>
                      </a:pPr>
                      <a:r>
                        <a:rPr lang="en-US" sz="900" kern="100">
                          <a:effectLst/>
                        </a:rPr>
                        <a:t>Rows: 365069 Columns: 12       </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3991792384"/>
                  </a:ext>
                </a:extLst>
              </a:tr>
              <a:tr h="248720">
                <a:tc>
                  <a:txBody>
                    <a:bodyPr/>
                    <a:lstStyle/>
                    <a:p>
                      <a:pPr marL="0" marR="0" algn="just">
                        <a:lnSpc>
                          <a:spcPct val="150000"/>
                        </a:lnSpc>
                        <a:spcBef>
                          <a:spcPts val="0"/>
                        </a:spcBef>
                        <a:spcAft>
                          <a:spcPts val="0"/>
                        </a:spcAft>
                      </a:pPr>
                      <a:r>
                        <a:rPr lang="en-US" sz="900" kern="100">
                          <a:effectLst/>
                        </a:rPr>
                        <a:t>q1_2020 &lt;- read_csv("Divvy_Trips_2020_Q1.csv")</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4115537622"/>
                  </a:ext>
                </a:extLst>
              </a:tr>
              <a:tr h="238978">
                <a:tc>
                  <a:txBody>
                    <a:bodyPr/>
                    <a:lstStyle/>
                    <a:p>
                      <a:pPr marL="0" marR="0" algn="just">
                        <a:lnSpc>
                          <a:spcPct val="150000"/>
                        </a:lnSpc>
                        <a:spcBef>
                          <a:spcPts val="0"/>
                        </a:spcBef>
                        <a:spcAft>
                          <a:spcPts val="0"/>
                        </a:spcAft>
                      </a:pPr>
                      <a:r>
                        <a:rPr lang="en-US" sz="900" kern="100">
                          <a:effectLst/>
                        </a:rPr>
                        <a:t>Rows: 426887 Columns: 13  </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3170930276"/>
                  </a:ext>
                </a:extLst>
              </a:tr>
              <a:tr h="248720">
                <a:tc>
                  <a:txBody>
                    <a:bodyPr/>
                    <a:lstStyle/>
                    <a:p>
                      <a:pPr marL="0" marR="0" algn="just">
                        <a:lnSpc>
                          <a:spcPct val="150000"/>
                        </a:lnSpc>
                        <a:spcBef>
                          <a:spcPts val="0"/>
                        </a:spcBef>
                        <a:spcAft>
                          <a:spcPts val="0"/>
                        </a:spcAft>
                      </a:pPr>
                      <a:r>
                        <a:rPr lang="en-US" sz="900" kern="100" dirty="0" err="1">
                          <a:effectLst/>
                        </a:rPr>
                        <a:t>colnames</a:t>
                      </a:r>
                      <a:r>
                        <a:rPr lang="en-US" sz="900" kern="100" dirty="0">
                          <a:effectLst/>
                        </a:rPr>
                        <a:t>(q1_2019)</a:t>
                      </a:r>
                      <a:endParaRPr lang="en-US" sz="900" kern="100" dirty="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3287932183"/>
                  </a:ext>
                </a:extLst>
              </a:tr>
              <a:tr h="248720">
                <a:tc>
                  <a:txBody>
                    <a:bodyPr/>
                    <a:lstStyle/>
                    <a:p>
                      <a:pPr marL="0" marR="0" algn="just">
                        <a:lnSpc>
                          <a:spcPct val="150000"/>
                        </a:lnSpc>
                        <a:spcBef>
                          <a:spcPts val="0"/>
                        </a:spcBef>
                        <a:spcAft>
                          <a:spcPts val="0"/>
                        </a:spcAft>
                      </a:pPr>
                      <a:r>
                        <a:rPr lang="en-US" sz="900" kern="100">
                          <a:effectLst/>
                        </a:rPr>
                        <a:t>[1] "trip_id"           "start_time"        "end_time"          "bikeid"           </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1016439030"/>
                  </a:ext>
                </a:extLst>
              </a:tr>
              <a:tr h="238978">
                <a:tc>
                  <a:txBody>
                    <a:bodyPr/>
                    <a:lstStyle/>
                    <a:p>
                      <a:pPr marL="0" marR="0" algn="just">
                        <a:lnSpc>
                          <a:spcPct val="150000"/>
                        </a:lnSpc>
                        <a:spcBef>
                          <a:spcPts val="0"/>
                        </a:spcBef>
                        <a:spcAft>
                          <a:spcPts val="0"/>
                        </a:spcAft>
                      </a:pPr>
                      <a:r>
                        <a:rPr lang="en-US" sz="900" kern="100">
                          <a:effectLst/>
                        </a:rPr>
                        <a:t>[5] "tripduration"      "from_station_id"   "from_station_name" "to_station_id"    </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3064483910"/>
                  </a:ext>
                </a:extLst>
              </a:tr>
              <a:tr h="248720">
                <a:tc>
                  <a:txBody>
                    <a:bodyPr/>
                    <a:lstStyle/>
                    <a:p>
                      <a:pPr marL="0" marR="0" algn="just">
                        <a:lnSpc>
                          <a:spcPct val="150000"/>
                        </a:lnSpc>
                        <a:spcBef>
                          <a:spcPts val="0"/>
                        </a:spcBef>
                        <a:spcAft>
                          <a:spcPts val="0"/>
                        </a:spcAft>
                      </a:pPr>
                      <a:r>
                        <a:rPr lang="en-US" sz="900" kern="100">
                          <a:effectLst/>
                        </a:rPr>
                        <a:t>[9] "to_station_name"   "usertype"          "gender"            "birthyear"        </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2445921975"/>
                  </a:ext>
                </a:extLst>
              </a:tr>
              <a:tr h="248720">
                <a:tc>
                  <a:txBody>
                    <a:bodyPr/>
                    <a:lstStyle/>
                    <a:p>
                      <a:pPr marL="0" marR="0" algn="just">
                        <a:lnSpc>
                          <a:spcPct val="150000"/>
                        </a:lnSpc>
                        <a:spcBef>
                          <a:spcPts val="0"/>
                        </a:spcBef>
                        <a:spcAft>
                          <a:spcPts val="0"/>
                        </a:spcAft>
                      </a:pPr>
                      <a:r>
                        <a:rPr lang="en-US" sz="900" kern="100">
                          <a:effectLst/>
                        </a:rPr>
                        <a:t>&gt; colnames(q1_2020)</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1476246126"/>
                  </a:ext>
                </a:extLst>
              </a:tr>
              <a:tr h="238978">
                <a:tc>
                  <a:txBody>
                    <a:bodyPr/>
                    <a:lstStyle/>
                    <a:p>
                      <a:pPr marL="0" marR="0" algn="just">
                        <a:lnSpc>
                          <a:spcPct val="150000"/>
                        </a:lnSpc>
                        <a:spcBef>
                          <a:spcPts val="0"/>
                        </a:spcBef>
                        <a:spcAft>
                          <a:spcPts val="0"/>
                        </a:spcAft>
                      </a:pPr>
                      <a:r>
                        <a:rPr lang="en-US" sz="900" kern="100">
                          <a:effectLst/>
                        </a:rPr>
                        <a:t>[1] "ride_id"            "rideable_type"      "started_at"         "ended_at"</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1721229152"/>
                  </a:ext>
                </a:extLst>
              </a:tr>
              <a:tr h="248720">
                <a:tc>
                  <a:txBody>
                    <a:bodyPr/>
                    <a:lstStyle/>
                    <a:p>
                      <a:pPr marL="0" marR="0" algn="just">
                        <a:lnSpc>
                          <a:spcPct val="150000"/>
                        </a:lnSpc>
                        <a:spcBef>
                          <a:spcPts val="0"/>
                        </a:spcBef>
                        <a:spcAft>
                          <a:spcPts val="0"/>
                        </a:spcAft>
                      </a:pPr>
                      <a:r>
                        <a:rPr lang="en-US" sz="900" kern="100">
                          <a:effectLst/>
                        </a:rPr>
                        <a:t>[5] "start_station_name" "start_station_id"   "end_station_name"   "end_station_id"    </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3864800248"/>
                  </a:ext>
                </a:extLst>
              </a:tr>
              <a:tr h="248720">
                <a:tc>
                  <a:txBody>
                    <a:bodyPr/>
                    <a:lstStyle/>
                    <a:p>
                      <a:pPr marL="0" marR="0" algn="just">
                        <a:lnSpc>
                          <a:spcPct val="150000"/>
                        </a:lnSpc>
                        <a:spcBef>
                          <a:spcPts val="0"/>
                        </a:spcBef>
                        <a:spcAft>
                          <a:spcPts val="0"/>
                        </a:spcAft>
                      </a:pPr>
                      <a:r>
                        <a:rPr lang="en-US" sz="900" kern="100">
                          <a:effectLst/>
                        </a:rPr>
                        <a:t>[9] "start_lat"          "start_lng"          "end_lat"            "end_lng"           </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3686829749"/>
                  </a:ext>
                </a:extLst>
              </a:tr>
              <a:tr h="238978">
                <a:tc>
                  <a:txBody>
                    <a:bodyPr/>
                    <a:lstStyle/>
                    <a:p>
                      <a:pPr marL="0" marR="0" algn="just">
                        <a:lnSpc>
                          <a:spcPct val="150000"/>
                        </a:lnSpc>
                        <a:spcBef>
                          <a:spcPts val="0"/>
                        </a:spcBef>
                        <a:spcAft>
                          <a:spcPts val="0"/>
                        </a:spcAft>
                      </a:pPr>
                      <a:r>
                        <a:rPr lang="en-US" sz="900" kern="100">
                          <a:effectLst/>
                        </a:rPr>
                        <a:t>[13] "member_casual"                            </a:t>
                      </a:r>
                      <a:endParaRPr lang="en-US" sz="9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51582" marR="51582" marT="0" marB="0"/>
                </a:tc>
                <a:extLst>
                  <a:ext uri="{0D108BD9-81ED-4DB2-BD59-A6C34878D82A}">
                    <a16:rowId xmlns:a16="http://schemas.microsoft.com/office/drawing/2014/main" val="57583520"/>
                  </a:ext>
                </a:extLst>
              </a:tr>
              <a:tr h="238978">
                <a:tc>
                  <a:txBody>
                    <a:bodyPr/>
                    <a:lstStyle/>
                    <a:p>
                      <a:r>
                        <a:rPr lang="en-US" sz="700" kern="100">
                          <a:effectLst/>
                        </a:rPr>
                        <a:t>colnames(q1_2020)</a:t>
                      </a:r>
                      <a:endParaRPr lang="en-US" sz="900" kern="100">
                        <a:effectLst/>
                        <a:latin typeface="Calibri" panose="020F0502020204030204" pitchFamily="34" charset="0"/>
                        <a:cs typeface="Arial" panose="020B0604020202020204" pitchFamily="34" charset="0"/>
                      </a:endParaRPr>
                    </a:p>
                  </a:txBody>
                  <a:tcPr marL="51582" marR="51582" marT="0" marB="0"/>
                </a:tc>
                <a:extLst>
                  <a:ext uri="{0D108BD9-81ED-4DB2-BD59-A6C34878D82A}">
                    <a16:rowId xmlns:a16="http://schemas.microsoft.com/office/drawing/2014/main" val="932881865"/>
                  </a:ext>
                </a:extLst>
              </a:tr>
              <a:tr h="238978">
                <a:tc>
                  <a:txBody>
                    <a:bodyPr/>
                    <a:lstStyle/>
                    <a:p>
                      <a:r>
                        <a:rPr lang="en-US" sz="700" kern="100">
                          <a:effectLst/>
                        </a:rPr>
                        <a:t> [1] "ride_id"            "rideable_type"      "started_at"         "ended_at"          </a:t>
                      </a:r>
                      <a:endParaRPr lang="en-US" sz="900" kern="100">
                        <a:effectLst/>
                        <a:latin typeface="Calibri" panose="020F0502020204030204" pitchFamily="34" charset="0"/>
                        <a:cs typeface="Arial" panose="020B0604020202020204" pitchFamily="34" charset="0"/>
                      </a:endParaRPr>
                    </a:p>
                  </a:txBody>
                  <a:tcPr marL="51582" marR="51582" marT="0" marB="0"/>
                </a:tc>
                <a:extLst>
                  <a:ext uri="{0D108BD9-81ED-4DB2-BD59-A6C34878D82A}">
                    <a16:rowId xmlns:a16="http://schemas.microsoft.com/office/drawing/2014/main" val="3153451251"/>
                  </a:ext>
                </a:extLst>
              </a:tr>
              <a:tr h="247574">
                <a:tc>
                  <a:txBody>
                    <a:bodyPr/>
                    <a:lstStyle/>
                    <a:p>
                      <a:r>
                        <a:rPr lang="en-US" sz="700" kern="100">
                          <a:effectLst/>
                        </a:rPr>
                        <a:t> [5] "start_station_name" "start_station_id"   "end_station_name"   "end_station_id"    </a:t>
                      </a:r>
                      <a:endParaRPr lang="en-US" sz="900" kern="100">
                        <a:effectLst/>
                        <a:latin typeface="Calibri" panose="020F0502020204030204" pitchFamily="34" charset="0"/>
                        <a:cs typeface="Arial" panose="020B0604020202020204" pitchFamily="34" charset="0"/>
                      </a:endParaRPr>
                    </a:p>
                  </a:txBody>
                  <a:tcPr marL="51582" marR="51582" marT="0" marB="0"/>
                </a:tc>
                <a:extLst>
                  <a:ext uri="{0D108BD9-81ED-4DB2-BD59-A6C34878D82A}">
                    <a16:rowId xmlns:a16="http://schemas.microsoft.com/office/drawing/2014/main" val="1952522118"/>
                  </a:ext>
                </a:extLst>
              </a:tr>
              <a:tr h="370787">
                <a:tc>
                  <a:txBody>
                    <a:bodyPr/>
                    <a:lstStyle/>
                    <a:p>
                      <a:r>
                        <a:rPr lang="en-US" sz="700" kern="100">
                          <a:effectLst/>
                        </a:rPr>
                        <a:t> [9] "start_lat"          "start_lng"          "end_lat"            "end_lng"           </a:t>
                      </a:r>
                      <a:endParaRPr lang="en-US" sz="900" kern="100">
                        <a:effectLst/>
                        <a:latin typeface="Calibri" panose="020F0502020204030204" pitchFamily="34" charset="0"/>
                        <a:cs typeface="Arial" panose="020B0604020202020204" pitchFamily="34" charset="0"/>
                      </a:endParaRPr>
                    </a:p>
                  </a:txBody>
                  <a:tcPr marL="51582" marR="51582" marT="0" marB="0"/>
                </a:tc>
                <a:extLst>
                  <a:ext uri="{0D108BD9-81ED-4DB2-BD59-A6C34878D82A}">
                    <a16:rowId xmlns:a16="http://schemas.microsoft.com/office/drawing/2014/main" val="4182359549"/>
                  </a:ext>
                </a:extLst>
              </a:tr>
              <a:tr h="238978">
                <a:tc>
                  <a:txBody>
                    <a:bodyPr/>
                    <a:lstStyle/>
                    <a:p>
                      <a:r>
                        <a:rPr lang="en-US" sz="700" kern="100" dirty="0">
                          <a:effectLst/>
                        </a:rPr>
                        <a:t>[13] "</a:t>
                      </a:r>
                      <a:r>
                        <a:rPr lang="en-US" sz="700" kern="100" dirty="0" err="1">
                          <a:effectLst/>
                        </a:rPr>
                        <a:t>member_casual</a:t>
                      </a:r>
                      <a:r>
                        <a:rPr lang="en-US" sz="700" kern="100" dirty="0">
                          <a:effectLst/>
                        </a:rPr>
                        <a:t>" </a:t>
                      </a:r>
                      <a:endParaRPr lang="en-US" sz="900" kern="100" dirty="0">
                        <a:effectLst/>
                        <a:latin typeface="Calibri" panose="020F0502020204030204" pitchFamily="34" charset="0"/>
                        <a:cs typeface="Arial" panose="020B0604020202020204" pitchFamily="34" charset="0"/>
                      </a:endParaRPr>
                    </a:p>
                  </a:txBody>
                  <a:tcPr marL="51582" marR="51582" marT="0" marB="0"/>
                </a:tc>
                <a:extLst>
                  <a:ext uri="{0D108BD9-81ED-4DB2-BD59-A6C34878D82A}">
                    <a16:rowId xmlns:a16="http://schemas.microsoft.com/office/drawing/2014/main" val="1781304529"/>
                  </a:ext>
                </a:extLst>
              </a:tr>
            </a:tbl>
          </a:graphicData>
        </a:graphic>
      </p:graphicFrame>
    </p:spTree>
    <p:extLst>
      <p:ext uri="{BB962C8B-B14F-4D97-AF65-F5344CB8AC3E}">
        <p14:creationId xmlns:p14="http://schemas.microsoft.com/office/powerpoint/2010/main" val="1085489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F3CA3-1D67-13FF-76DE-15A4E6E672B0}"/>
              </a:ext>
            </a:extLst>
          </p:cNvPr>
          <p:cNvSpPr>
            <a:spLocks noGrp="1"/>
          </p:cNvSpPr>
          <p:nvPr>
            <p:ph type="title"/>
          </p:nvPr>
        </p:nvSpPr>
        <p:spPr/>
        <p:txBody>
          <a:bodyPr/>
          <a:lstStyle/>
          <a:p>
            <a:pPr algn="ctr"/>
            <a:r>
              <a:rPr lang="en-US" sz="2400" b="1" dirty="0">
                <a:solidFill>
                  <a:srgbClr val="00B0F0"/>
                </a:solidFill>
                <a:effectLst/>
                <a:latin typeface="Times New Roman" panose="02020603050405020304" pitchFamily="18" charset="0"/>
                <a:ea typeface="Times New Roman" panose="02020603050405020304" pitchFamily="18" charset="0"/>
              </a:rPr>
              <a:t>WRANGLE DATA AND COMBINE INTO A SINGLE FILE</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E706D552-25B2-99A5-49A3-B4A7ECCD9944}"/>
              </a:ext>
            </a:extLst>
          </p:cNvPr>
          <p:cNvSpPr>
            <a:spLocks noGrp="1"/>
          </p:cNvSpPr>
          <p:nvPr>
            <p:ph idx="1"/>
          </p:nvPr>
        </p:nvSpPr>
        <p:spPr/>
        <p:txBody>
          <a:bodyPr/>
          <a:lstStyle/>
          <a:p>
            <a:pPr marL="0" indent="0">
              <a:lnSpc>
                <a:spcPct val="150000"/>
              </a:lnSpc>
              <a:buNone/>
            </a:pPr>
            <a:r>
              <a:rPr lang="en-US" sz="1800" dirty="0">
                <a:effectLst/>
                <a:latin typeface="Times New Roman" panose="02020603050405020304" pitchFamily="18" charset="0"/>
                <a:ea typeface="Times New Roman" panose="02020603050405020304" pitchFamily="18" charset="0"/>
              </a:rPr>
              <a:t>To compare the column names of each file, while the names don’t have to be in the same order, they need to match perfectly. We will change the column names in q1_2019 to make them consistent with q1-2020. After combining the two files into a single file, we removed late, long, birth year, and gender fields as this data was dropped beginning in 2020.</a:t>
            </a:r>
          </a:p>
          <a:p>
            <a:pPr marL="0" indent="0">
              <a:buNone/>
            </a:pPr>
            <a:endParaRPr lang="en-US" dirty="0"/>
          </a:p>
        </p:txBody>
      </p:sp>
    </p:spTree>
    <p:extLst>
      <p:ext uri="{BB962C8B-B14F-4D97-AF65-F5344CB8AC3E}">
        <p14:creationId xmlns:p14="http://schemas.microsoft.com/office/powerpoint/2010/main" val="2768717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789C034-B53C-3B24-89F0-86A0B4C424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314325"/>
            <a:ext cx="6400801" cy="6543675"/>
          </a:xfrm>
          <a:prstGeom prst="rect">
            <a:avLst/>
          </a:prstGeom>
        </p:spPr>
      </p:pic>
      <p:pic>
        <p:nvPicPr>
          <p:cNvPr id="3" name="Picture 2">
            <a:extLst>
              <a:ext uri="{FF2B5EF4-FFF2-40B4-BE49-F238E27FC236}">
                <a16:creationId xmlns:a16="http://schemas.microsoft.com/office/drawing/2014/main" id="{7CD3D7C6-8A40-F217-55CE-55AAF8C620E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00801" y="226059"/>
            <a:ext cx="5943600" cy="6405880"/>
          </a:xfrm>
          <a:prstGeom prst="rect">
            <a:avLst/>
          </a:prstGeom>
        </p:spPr>
      </p:pic>
    </p:spTree>
    <p:extLst>
      <p:ext uri="{BB962C8B-B14F-4D97-AF65-F5344CB8AC3E}">
        <p14:creationId xmlns:p14="http://schemas.microsoft.com/office/powerpoint/2010/main" val="3745083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27BD58-37AD-68AD-0F9D-794EBF0FB4F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74558"/>
            <a:ext cx="6096000" cy="6180902"/>
          </a:xfrm>
          <a:prstGeom prst="rect">
            <a:avLst/>
          </a:prstGeom>
        </p:spPr>
      </p:pic>
      <p:pic>
        <p:nvPicPr>
          <p:cNvPr id="3" name="Picture 2">
            <a:extLst>
              <a:ext uri="{FF2B5EF4-FFF2-40B4-BE49-F238E27FC236}">
                <a16:creationId xmlns:a16="http://schemas.microsoft.com/office/drawing/2014/main" id="{604B9E24-50CA-7A7F-EB61-C7DA5CBEAB3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674559"/>
            <a:ext cx="5943600" cy="6180902"/>
          </a:xfrm>
          <a:prstGeom prst="rect">
            <a:avLst/>
          </a:prstGeom>
        </p:spPr>
      </p:pic>
    </p:spTree>
    <p:extLst>
      <p:ext uri="{BB962C8B-B14F-4D97-AF65-F5344CB8AC3E}">
        <p14:creationId xmlns:p14="http://schemas.microsoft.com/office/powerpoint/2010/main" val="1136954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7FF8F-2E26-4F90-6154-31DB1C3FB2C7}"/>
              </a:ext>
            </a:extLst>
          </p:cNvPr>
          <p:cNvSpPr>
            <a:spLocks noGrp="1"/>
          </p:cNvSpPr>
          <p:nvPr>
            <p:ph type="title"/>
          </p:nvPr>
        </p:nvSpPr>
        <p:spPr/>
        <p:txBody>
          <a:bodyPr/>
          <a:lstStyle/>
          <a:p>
            <a:pPr algn="ctr"/>
            <a:r>
              <a:rPr lang="en-US" sz="2400" b="1" dirty="0">
                <a:solidFill>
                  <a:srgbClr val="00B0F0"/>
                </a:solidFill>
                <a:effectLst/>
                <a:latin typeface="Times New Roman" panose="02020603050405020304" pitchFamily="18" charset="0"/>
                <a:ea typeface="Times New Roman" panose="02020603050405020304" pitchFamily="18" charset="0"/>
              </a:rPr>
              <a:t>CLEAN UP AND ADD DATA TO PREPARE FOR ANALYSIS</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51B25FE8-13DC-3E6E-F246-355EE2196EDC}"/>
              </a:ext>
            </a:extLst>
          </p:cNvPr>
          <p:cNvSpPr>
            <a:spLocks noGrp="1"/>
          </p:cNvSpPr>
          <p:nvPr>
            <p:ph idx="1"/>
          </p:nvPr>
        </p:nvSpPr>
        <p:spPr/>
        <p:txBody>
          <a:bodyPr/>
          <a:lstStyle/>
          <a:p>
            <a:pPr marL="0" indent="0">
              <a:lnSpc>
                <a:spcPct val="150000"/>
              </a:lnSpc>
              <a:buNone/>
            </a:pPr>
            <a:r>
              <a:rPr lang="en-US" sz="1800" dirty="0">
                <a:effectLst/>
                <a:latin typeface="Times New Roman" panose="02020603050405020304" pitchFamily="18" charset="0"/>
                <a:ea typeface="Times New Roman" panose="02020603050405020304" pitchFamily="18" charset="0"/>
              </a:rPr>
              <a:t>In this step, we will clean the data before proceeding with the analysis. We will ensure there is no missing data and verify that the correct number of observations has been reassigned. We will also add columns for the date, month, day, and year. Additionally, we will remove any bad data, inspect the structure of the columns, and convert certain columns from factors to numeric types so that calculations can be performed. A new version of the data frame will be created. The following code below outlines the steps for these tasks.</a:t>
            </a:r>
          </a:p>
          <a:p>
            <a:endParaRPr lang="en-US" dirty="0"/>
          </a:p>
        </p:txBody>
      </p:sp>
    </p:spTree>
    <p:extLst>
      <p:ext uri="{BB962C8B-B14F-4D97-AF65-F5344CB8AC3E}">
        <p14:creationId xmlns:p14="http://schemas.microsoft.com/office/powerpoint/2010/main" val="23733616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F1FF895-70D6-FC86-0BBF-617F7F78AC7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19725"/>
            <a:ext cx="5631815" cy="6438274"/>
          </a:xfrm>
          <a:prstGeom prst="rect">
            <a:avLst/>
          </a:prstGeom>
        </p:spPr>
      </p:pic>
      <p:pic>
        <p:nvPicPr>
          <p:cNvPr id="3" name="Picture 2">
            <a:extLst>
              <a:ext uri="{FF2B5EF4-FFF2-40B4-BE49-F238E27FC236}">
                <a16:creationId xmlns:a16="http://schemas.microsoft.com/office/drawing/2014/main" id="{D852C874-A283-01C2-9CF5-B8D723A758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31815" y="314793"/>
            <a:ext cx="6400800" cy="6543206"/>
          </a:xfrm>
          <a:prstGeom prst="rect">
            <a:avLst/>
          </a:prstGeom>
        </p:spPr>
      </p:pic>
    </p:spTree>
    <p:extLst>
      <p:ext uri="{BB962C8B-B14F-4D97-AF65-F5344CB8AC3E}">
        <p14:creationId xmlns:p14="http://schemas.microsoft.com/office/powerpoint/2010/main" val="41788368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6B6ABB4-1D66-8AF9-F0B9-66AC65D6268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44774"/>
            <a:ext cx="5943600" cy="6513226"/>
          </a:xfrm>
          <a:prstGeom prst="rect">
            <a:avLst/>
          </a:prstGeom>
        </p:spPr>
      </p:pic>
    </p:spTree>
    <p:extLst>
      <p:ext uri="{BB962C8B-B14F-4D97-AF65-F5344CB8AC3E}">
        <p14:creationId xmlns:p14="http://schemas.microsoft.com/office/powerpoint/2010/main" val="25058408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C5F97-4925-317B-714C-BCF5BA01EB8E}"/>
              </a:ext>
            </a:extLst>
          </p:cNvPr>
          <p:cNvSpPr>
            <a:spLocks noGrp="1"/>
          </p:cNvSpPr>
          <p:nvPr>
            <p:ph type="title"/>
          </p:nvPr>
        </p:nvSpPr>
        <p:spPr/>
        <p:txBody>
          <a:bodyPr/>
          <a:lstStyle/>
          <a:p>
            <a:pPr algn="ctr"/>
            <a:r>
              <a:rPr lang="en-US" sz="2400" b="1" dirty="0">
                <a:solidFill>
                  <a:srgbClr val="00B0F0"/>
                </a:solidFill>
                <a:effectLst/>
                <a:latin typeface="Times New Roman" panose="02020603050405020304" pitchFamily="18" charset="0"/>
                <a:ea typeface="Times New Roman" panose="02020603050405020304" pitchFamily="18" charset="0"/>
              </a:rPr>
              <a:t>DESCRIPTIVE ANALYSIS</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50AF8418-AC2C-9CE7-F27B-0F4EDBDA97CA}"/>
              </a:ext>
            </a:extLst>
          </p:cNvPr>
          <p:cNvSpPr>
            <a:spLocks noGrp="1"/>
          </p:cNvSpPr>
          <p:nvPr>
            <p:ph idx="1"/>
          </p:nvPr>
        </p:nvSpPr>
        <p:spPr/>
        <p:txBody>
          <a:bodyPr/>
          <a:lstStyle/>
          <a:p>
            <a:pPr marL="0" marR="0" indent="0" algn="just">
              <a:lnSpc>
                <a:spcPct val="150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In this analysis, we will conduct a descriptive analysis of ride length by running the following codes. We will calculate measures of central tendency to determine the average ride time for each day, comparing members to casual users. Additionally, we will visualize the number of rides by rider type and create a visualization for the average duration of rides. All of the codes that we used are provided in the following figure.</a:t>
            </a:r>
          </a:p>
        </p:txBody>
      </p:sp>
    </p:spTree>
    <p:extLst>
      <p:ext uri="{BB962C8B-B14F-4D97-AF65-F5344CB8AC3E}">
        <p14:creationId xmlns:p14="http://schemas.microsoft.com/office/powerpoint/2010/main" val="2229147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B9663-4725-1582-C70D-3ABFC9EC7684}"/>
              </a:ext>
            </a:extLst>
          </p:cNvPr>
          <p:cNvSpPr>
            <a:spLocks noGrp="1"/>
          </p:cNvSpPr>
          <p:nvPr>
            <p:ph type="title"/>
          </p:nvPr>
        </p:nvSpPr>
        <p:spPr>
          <a:xfrm>
            <a:off x="1817911" y="859971"/>
            <a:ext cx="9454692" cy="1197430"/>
          </a:xfrm>
          <a:noFill/>
          <a:ln>
            <a:noFill/>
          </a:ln>
        </p:spPr>
        <p:style>
          <a:lnRef idx="2">
            <a:schemeClr val="dk1"/>
          </a:lnRef>
          <a:fillRef idx="1">
            <a:schemeClr val="lt1"/>
          </a:fillRef>
          <a:effectRef idx="0">
            <a:schemeClr val="dk1"/>
          </a:effectRef>
          <a:fontRef idx="minor">
            <a:schemeClr val="dk1"/>
          </a:fontRef>
        </p:style>
        <p:txBody>
          <a:bodyPr>
            <a:normAutofit/>
          </a:bodyPr>
          <a:lstStyle/>
          <a:p>
            <a:pPr algn="ctr"/>
            <a:r>
              <a:rPr lang="en-US" sz="2400" b="1" i="1" kern="0" dirty="0">
                <a:solidFill>
                  <a:schemeClr val="accent5">
                    <a:lumMod val="60000"/>
                    <a:lumOff val="40000"/>
                  </a:schemeClr>
                </a:solidFill>
                <a:latin typeface="Engravers MT" panose="02090707080505020304" pitchFamily="18" charset="77"/>
                <a:ea typeface="Brush Script MT" panose="03060802040406070304" pitchFamily="66" charset="-122"/>
                <a:cs typeface="Brush Script MT" panose="03060802040406070304" pitchFamily="66" charset="-122"/>
              </a:rPr>
              <a:t>How does a bike-share navigate speedy success? </a:t>
            </a:r>
            <a:endParaRPr lang="en-US" sz="2400" dirty="0">
              <a:solidFill>
                <a:schemeClr val="accent5">
                  <a:lumMod val="60000"/>
                  <a:lumOff val="40000"/>
                </a:schemeClr>
              </a:solidFill>
              <a:latin typeface="Engravers MT" panose="02090707080505020304" pitchFamily="18" charset="77"/>
              <a:ea typeface="Brush Script MT" panose="03060802040406070304" pitchFamily="66" charset="-122"/>
              <a:cs typeface="Brush Script MT" panose="03060802040406070304" pitchFamily="66" charset="-122"/>
            </a:endParaRPr>
          </a:p>
        </p:txBody>
      </p:sp>
      <p:pic>
        <p:nvPicPr>
          <p:cNvPr id="5" name="Content Placeholder 4">
            <a:extLst>
              <a:ext uri="{FF2B5EF4-FFF2-40B4-BE49-F238E27FC236}">
                <a16:creationId xmlns:a16="http://schemas.microsoft.com/office/drawing/2014/main" id="{852F9222-5A9D-BA54-3DF6-80FECEA1250E}"/>
              </a:ext>
            </a:extLst>
          </p:cNvPr>
          <p:cNvPicPr>
            <a:picLocks noGrp="1" noChangeAspect="1"/>
          </p:cNvPicPr>
          <p:nvPr>
            <p:ph idx="1"/>
          </p:nvPr>
        </p:nvPicPr>
        <p:blipFill>
          <a:blip r:embed="rId2"/>
          <a:stretch>
            <a:fillRect/>
          </a:stretch>
        </p:blipFill>
        <p:spPr>
          <a:xfrm>
            <a:off x="4714875" y="1843087"/>
            <a:ext cx="3486149" cy="2507456"/>
          </a:xfrm>
        </p:spPr>
      </p:pic>
      <p:sp>
        <p:nvSpPr>
          <p:cNvPr id="6" name="TextBox 5">
            <a:extLst>
              <a:ext uri="{FF2B5EF4-FFF2-40B4-BE49-F238E27FC236}">
                <a16:creationId xmlns:a16="http://schemas.microsoft.com/office/drawing/2014/main" id="{4E4DE0F5-65A2-9663-4530-3505CB193536}"/>
              </a:ext>
            </a:extLst>
          </p:cNvPr>
          <p:cNvSpPr txBox="1"/>
          <p:nvPr/>
        </p:nvSpPr>
        <p:spPr>
          <a:xfrm rot="19740698">
            <a:off x="294620" y="4408456"/>
            <a:ext cx="4385535" cy="1384995"/>
          </a:xfrm>
          <a:prstGeom prst="rect">
            <a:avLst/>
          </a:prstGeom>
          <a:noFill/>
        </p:spPr>
        <p:txBody>
          <a:bodyPr wrap="square" rtlCol="0">
            <a:spAutoFit/>
          </a:bodyPr>
          <a:lstStyle/>
          <a:p>
            <a:pPr algn="ctr"/>
            <a:r>
              <a:rPr lang="en-US" sz="2800" dirty="0">
                <a:solidFill>
                  <a:schemeClr val="accent5"/>
                </a:solidFill>
                <a:latin typeface="Apple Chancery" panose="03020702040506060504" pitchFamily="66" charset="-79"/>
                <a:cs typeface="Apple Chancery" panose="03020702040506060504" pitchFamily="66" charset="-79"/>
              </a:rPr>
              <a:t>DIRECTED</a:t>
            </a:r>
          </a:p>
          <a:p>
            <a:pPr algn="ctr"/>
            <a:r>
              <a:rPr lang="en-US" sz="2800" dirty="0">
                <a:solidFill>
                  <a:schemeClr val="accent5"/>
                </a:solidFill>
                <a:latin typeface="Apple Chancery" panose="03020702040506060504" pitchFamily="66" charset="-79"/>
                <a:cs typeface="Apple Chancery" panose="03020702040506060504" pitchFamily="66" charset="-79"/>
              </a:rPr>
              <a:t>BY</a:t>
            </a:r>
            <a:endParaRPr lang="en-US" sz="2800" dirty="0">
              <a:solidFill>
                <a:schemeClr val="accent5"/>
              </a:solidFill>
              <a:latin typeface="Apple Chancery" panose="03020702040506060504" pitchFamily="66" charset="-79"/>
              <a:cs typeface="Apple Chancery" panose="03020702040506060504" pitchFamily="66" charset="-79"/>
            </a:endParaRPr>
          </a:p>
          <a:p>
            <a:pPr algn="ctr"/>
            <a:r>
              <a:rPr lang="en-US" sz="2800" dirty="0">
                <a:solidFill>
                  <a:schemeClr val="accent5"/>
                </a:solidFill>
                <a:latin typeface="Apple Chancery" panose="03020702040506060504" pitchFamily="66" charset="-79"/>
                <a:cs typeface="Apple Chancery" panose="03020702040506060504" pitchFamily="66" charset="-79"/>
              </a:rPr>
              <a:t>BERILIEN VERNARD</a:t>
            </a:r>
          </a:p>
        </p:txBody>
      </p:sp>
      <p:sp>
        <p:nvSpPr>
          <p:cNvPr id="7" name="TextBox 6">
            <a:extLst>
              <a:ext uri="{FF2B5EF4-FFF2-40B4-BE49-F238E27FC236}">
                <a16:creationId xmlns:a16="http://schemas.microsoft.com/office/drawing/2014/main" id="{294E662A-B157-78F8-5716-0945AF028887}"/>
              </a:ext>
            </a:extLst>
          </p:cNvPr>
          <p:cNvSpPr txBox="1"/>
          <p:nvPr/>
        </p:nvSpPr>
        <p:spPr>
          <a:xfrm rot="20660327">
            <a:off x="9235402" y="5474683"/>
            <a:ext cx="3645295" cy="400110"/>
          </a:xfrm>
          <a:prstGeom prst="rect">
            <a:avLst/>
          </a:prstGeom>
          <a:noFill/>
        </p:spPr>
        <p:txBody>
          <a:bodyPr wrap="square" rtlCol="0">
            <a:spAutoFit/>
          </a:bodyPr>
          <a:lstStyle/>
          <a:p>
            <a:r>
              <a:rPr lang="en-US" sz="2000" dirty="0">
                <a:solidFill>
                  <a:schemeClr val="accent5">
                    <a:lumMod val="60000"/>
                    <a:lumOff val="40000"/>
                  </a:schemeClr>
                </a:solidFill>
              </a:rPr>
              <a:t>OCTOBER 2024</a:t>
            </a:r>
          </a:p>
        </p:txBody>
      </p:sp>
    </p:spTree>
    <p:extLst>
      <p:ext uri="{BB962C8B-B14F-4D97-AF65-F5344CB8AC3E}">
        <p14:creationId xmlns:p14="http://schemas.microsoft.com/office/powerpoint/2010/main" val="17586566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7447178-CE5E-D3CE-CD84-7C98C0B90FD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64694"/>
            <a:ext cx="5943600" cy="6393305"/>
          </a:xfrm>
          <a:prstGeom prst="rect">
            <a:avLst/>
          </a:prstGeom>
        </p:spPr>
      </p:pic>
      <p:pic>
        <p:nvPicPr>
          <p:cNvPr id="3" name="Picture 2">
            <a:extLst>
              <a:ext uri="{FF2B5EF4-FFF2-40B4-BE49-F238E27FC236}">
                <a16:creationId xmlns:a16="http://schemas.microsoft.com/office/drawing/2014/main" id="{FD27BC28-967C-7D0D-B4C8-38F4A25196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43600" y="659567"/>
            <a:ext cx="6248400" cy="6198432"/>
          </a:xfrm>
          <a:prstGeom prst="rect">
            <a:avLst/>
          </a:prstGeom>
        </p:spPr>
      </p:pic>
    </p:spTree>
    <p:extLst>
      <p:ext uri="{BB962C8B-B14F-4D97-AF65-F5344CB8AC3E}">
        <p14:creationId xmlns:p14="http://schemas.microsoft.com/office/powerpoint/2010/main" val="4267359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D9A46C4-01FA-369E-01C7-FCBBF2B202B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84812"/>
            <a:ext cx="6550702" cy="6573187"/>
          </a:xfrm>
          <a:prstGeom prst="rect">
            <a:avLst/>
          </a:prstGeom>
        </p:spPr>
      </p:pic>
    </p:spTree>
    <p:extLst>
      <p:ext uri="{BB962C8B-B14F-4D97-AF65-F5344CB8AC3E}">
        <p14:creationId xmlns:p14="http://schemas.microsoft.com/office/powerpoint/2010/main" val="1742569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449FBDF-2E9C-20BF-4B5B-0B95ED745923}"/>
              </a:ext>
            </a:extLst>
          </p:cNvPr>
          <p:cNvSpPr txBox="1"/>
          <p:nvPr/>
        </p:nvSpPr>
        <p:spPr>
          <a:xfrm>
            <a:off x="242888" y="1379445"/>
            <a:ext cx="10829925" cy="5443991"/>
          </a:xfrm>
          <a:prstGeom prst="rect">
            <a:avLst/>
          </a:prstGeom>
          <a:noFill/>
        </p:spPr>
        <p:txBody>
          <a:bodyPr wrap="square">
            <a:spAutoFit/>
          </a:bodyPr>
          <a:lstStyle/>
          <a:p>
            <a:pPr marL="0" marR="0">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According to the data collected over twelve consecutive months between 2019 and 2020, the riding trends varied between members and casual users. Based on the different measures of central tendency calculated in  Figures 1.7, 1.8, and 1.9, the average number of rides taken by casual users is significantly higher than that of members. In other words, casual rides account for an average of 87% of the total rides see table 1.1. Casual users tend to ride more on Fridays and Sundays, while member rides show a slight increase on Saturdays and Sundays. Most casual users prefer to ride on Fridays, although the difference is not substantial on Sundays. Conversely, members tend to ride more on Saturdays and Sundays. See Table 1.2 </a:t>
            </a:r>
          </a:p>
          <a:p>
            <a:pPr>
              <a:lnSpc>
                <a:spcPct val="150000"/>
              </a:lnSpc>
            </a:pPr>
            <a:r>
              <a:rPr lang="en-US" sz="1800" dirty="0">
                <a:effectLst/>
                <a:latin typeface="Times New Roman" panose="02020603050405020304" pitchFamily="18" charset="0"/>
                <a:ea typeface="Times New Roman" panose="02020603050405020304" pitchFamily="18" charset="0"/>
              </a:rPr>
              <a:t>Why do members and casual users ride differently? Could it be due to their availability during weekdays or the price of rides? The difference is likely linked to the availability of customers, but it could also be influenced by variations in ride prices throughout the week, if any. Furthermore, why is there such a significant difference between the number of rides taken by casual users and members? Is it due to pricing differences, the frequency of rides during the week or months, or the benefits available to members that encourage them to join?</a:t>
            </a:r>
          </a:p>
          <a:p>
            <a:pPr marL="0" marR="0">
              <a:lnSpc>
                <a:spcPct val="15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583000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7A0CCC-9944-75B2-3B37-94B7F7122551}"/>
              </a:ext>
            </a:extLst>
          </p:cNvPr>
          <p:cNvSpPr txBox="1"/>
          <p:nvPr/>
        </p:nvSpPr>
        <p:spPr>
          <a:xfrm>
            <a:off x="0" y="1538002"/>
            <a:ext cx="11072813" cy="5028492"/>
          </a:xfrm>
          <a:prstGeom prst="rect">
            <a:avLst/>
          </a:prstGeom>
          <a:noFill/>
        </p:spPr>
        <p:txBody>
          <a:bodyPr wrap="square">
            <a:spAutoFit/>
          </a:bodyPr>
          <a:lstStyle/>
          <a:p>
            <a:pPr marL="0" marR="0" algn="just">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Depending on how the company treats its members, it may encourage casual riders to become members. The benefits offered by the company to its members are a primary reason why a casual rider might decide to join. Assuming the company sets ride prices at the same level for both casual riders and members, a non-member might still feel discouraged from becoming a member. This is likely because, rationally, an individual would not pay for an annual subscription if they do not perceive any advantages compared to being a casual rider.</a:t>
            </a:r>
          </a:p>
          <a:p>
            <a:pPr algn="just">
              <a:lnSpc>
                <a:spcPct val="150000"/>
              </a:lnSpc>
            </a:pPr>
            <a:r>
              <a:rPr lang="en-US" sz="1800" dirty="0">
                <a:effectLst/>
                <a:latin typeface="Times New Roman" panose="02020603050405020304" pitchFamily="18" charset="0"/>
                <a:ea typeface="Times New Roman" panose="02020603050405020304" pitchFamily="18" charset="0"/>
              </a:rPr>
              <a:t>If we assume that casual riders can take rides on their days off or whenever they have free time, regardless of the day of the week, and that they can enjoy the full benefits offered by the company at the same level as members, would this encourage them to join? Moreover, would current members continue to pay their subscriptions if they only ride during their free time? The answer may be no. The most effective way for a person to become a member and continue paying their subscription is through the benefits provided to new and existing members, ensuring they see value in maintaining their membership.</a:t>
            </a:r>
          </a:p>
          <a:p>
            <a:pPr marL="0" marR="0" algn="just">
              <a:lnSpc>
                <a:spcPct val="15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6239236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4EC65-F32A-8580-FEE8-398F32C6919D}"/>
              </a:ext>
            </a:extLst>
          </p:cNvPr>
          <p:cNvSpPr>
            <a:spLocks noGrp="1"/>
          </p:cNvSpPr>
          <p:nvPr>
            <p:ph type="title"/>
          </p:nvPr>
        </p:nvSpPr>
        <p:spPr>
          <a:xfrm>
            <a:off x="2895600" y="434593"/>
            <a:ext cx="8610600" cy="1293028"/>
          </a:xfrm>
        </p:spPr>
        <p:txBody>
          <a:bodyPr/>
          <a:lstStyle/>
          <a:p>
            <a:pPr algn="ctr"/>
            <a:r>
              <a:rPr lang="en-US" sz="1800" dirty="0">
                <a:solidFill>
                  <a:srgbClr val="4472C4"/>
                </a:solidFill>
                <a:effectLst/>
                <a:latin typeface="Times New Roman" panose="02020603050405020304" pitchFamily="18" charset="0"/>
                <a:ea typeface="Times New Roman" panose="02020603050405020304" pitchFamily="18" charset="0"/>
              </a:rPr>
              <a:t>Table 1.1</a:t>
            </a:r>
            <a:br>
              <a:rPr lang="en-US" sz="1800" dirty="0">
                <a:effectLst/>
                <a:latin typeface="Times New Roman" panose="02020603050405020304" pitchFamily="18" charset="0"/>
                <a:ea typeface="Times New Roman" panose="02020603050405020304" pitchFamily="18" charset="0"/>
              </a:rPr>
            </a:br>
            <a:endParaRPr lang="en-US" dirty="0"/>
          </a:p>
        </p:txBody>
      </p:sp>
      <p:graphicFrame>
        <p:nvGraphicFramePr>
          <p:cNvPr id="4" name="Content Placeholder 3">
            <a:extLst>
              <a:ext uri="{FF2B5EF4-FFF2-40B4-BE49-F238E27FC236}">
                <a16:creationId xmlns:a16="http://schemas.microsoft.com/office/drawing/2014/main" id="{D78FEDA5-2BA2-C6E4-CE33-1CC94510B105}"/>
              </a:ext>
            </a:extLst>
          </p:cNvPr>
          <p:cNvGraphicFramePr>
            <a:graphicFrameLocks noGrp="1"/>
          </p:cNvGraphicFramePr>
          <p:nvPr>
            <p:ph idx="1"/>
            <p:extLst>
              <p:ext uri="{D42A27DB-BD31-4B8C-83A1-F6EECF244321}">
                <p14:modId xmlns:p14="http://schemas.microsoft.com/office/powerpoint/2010/main" val="3970147596"/>
              </p:ext>
            </p:extLst>
          </p:nvPr>
        </p:nvGraphicFramePr>
        <p:xfrm>
          <a:off x="2538412" y="1081107"/>
          <a:ext cx="7115175" cy="5563282"/>
        </p:xfrm>
        <a:graphic>
          <a:graphicData uri="http://schemas.openxmlformats.org/drawingml/2006/table">
            <a:tbl>
              <a:tblPr firstRow="1" firstCol="1" bandRow="1">
                <a:tableStyleId>{7E9639D4-E3E2-4D34-9284-5A2195B3D0D7}</a:tableStyleId>
              </a:tblPr>
              <a:tblGrid>
                <a:gridCol w="7115175">
                  <a:extLst>
                    <a:ext uri="{9D8B030D-6E8A-4147-A177-3AD203B41FA5}">
                      <a16:colId xmlns:a16="http://schemas.microsoft.com/office/drawing/2014/main" val="3604793530"/>
                    </a:ext>
                  </a:extLst>
                </a:gridCol>
              </a:tblGrid>
              <a:tr h="205666">
                <a:tc>
                  <a:txBody>
                    <a:bodyPr/>
                    <a:lstStyle/>
                    <a:p>
                      <a:pPr marL="0" marR="0">
                        <a:spcBef>
                          <a:spcPts val="0"/>
                        </a:spcBef>
                        <a:spcAft>
                          <a:spcPts val="0"/>
                        </a:spcAft>
                      </a:pPr>
                      <a:r>
                        <a:rPr lang="en-US" sz="700" kern="100">
                          <a:effectLst/>
                        </a:rPr>
                        <a:t>mean(all_trips_v2$ride_length) #straight average (total ride length / rides)</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3738229960"/>
                  </a:ext>
                </a:extLst>
              </a:tr>
              <a:tr h="194549">
                <a:tc>
                  <a:txBody>
                    <a:bodyPr/>
                    <a:lstStyle/>
                    <a:p>
                      <a:pPr marL="0" marR="0">
                        <a:spcBef>
                          <a:spcPts val="0"/>
                        </a:spcBef>
                        <a:spcAft>
                          <a:spcPts val="0"/>
                        </a:spcAft>
                      </a:pPr>
                      <a:r>
                        <a:rPr lang="en-US" sz="700" kern="100">
                          <a:effectLst/>
                        </a:rPr>
                        <a:t>[1] 1189.459</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2030479480"/>
                  </a:ext>
                </a:extLst>
              </a:tr>
              <a:tr h="412847">
                <a:tc>
                  <a:txBody>
                    <a:bodyPr/>
                    <a:lstStyle/>
                    <a:p>
                      <a:pPr marL="0" marR="0">
                        <a:spcBef>
                          <a:spcPts val="0"/>
                        </a:spcBef>
                        <a:spcAft>
                          <a:spcPts val="0"/>
                        </a:spcAft>
                      </a:pPr>
                      <a:r>
                        <a:rPr lang="en-US" sz="700" kern="100" dirty="0">
                          <a:effectLst/>
                        </a:rPr>
                        <a:t>median(all_trips_v2$ride_length) #midpoint number in the ascending array of ride lengths</a:t>
                      </a:r>
                      <a:endParaRPr lang="en-US" sz="700" kern="100" dirty="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3176594714"/>
                  </a:ext>
                </a:extLst>
              </a:tr>
              <a:tr h="205666">
                <a:tc>
                  <a:txBody>
                    <a:bodyPr/>
                    <a:lstStyle/>
                    <a:p>
                      <a:pPr marL="0" marR="0">
                        <a:spcBef>
                          <a:spcPts val="0"/>
                        </a:spcBef>
                        <a:spcAft>
                          <a:spcPts val="0"/>
                        </a:spcAft>
                      </a:pPr>
                      <a:r>
                        <a:rPr lang="en-US" sz="700" kern="100">
                          <a:effectLst/>
                        </a:rPr>
                        <a:t>[1] 539</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3765203455"/>
                  </a:ext>
                </a:extLst>
              </a:tr>
              <a:tr h="194549">
                <a:tc>
                  <a:txBody>
                    <a:bodyPr/>
                    <a:lstStyle/>
                    <a:p>
                      <a:pPr marL="0" marR="0">
                        <a:spcBef>
                          <a:spcPts val="0"/>
                        </a:spcBef>
                        <a:spcAft>
                          <a:spcPts val="0"/>
                        </a:spcAft>
                      </a:pPr>
                      <a:r>
                        <a:rPr lang="en-US" sz="700" kern="100">
                          <a:effectLst/>
                        </a:rPr>
                        <a:t>max(all_trips_v2$ride_length) #longest ride</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18548929"/>
                  </a:ext>
                </a:extLst>
              </a:tr>
              <a:tr h="205666">
                <a:tc>
                  <a:txBody>
                    <a:bodyPr/>
                    <a:lstStyle/>
                    <a:p>
                      <a:pPr marL="0" marR="0">
                        <a:spcBef>
                          <a:spcPts val="0"/>
                        </a:spcBef>
                        <a:spcAft>
                          <a:spcPts val="0"/>
                        </a:spcAft>
                      </a:pPr>
                      <a:r>
                        <a:rPr lang="en-US" sz="700" kern="100">
                          <a:effectLst/>
                        </a:rPr>
                        <a:t>[1] 10632022</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819820835"/>
                  </a:ext>
                </a:extLst>
              </a:tr>
              <a:tr h="108838">
                <a:tc>
                  <a:txBody>
                    <a:bodyPr/>
                    <a:lstStyle/>
                    <a:p>
                      <a:pPr marL="0" marR="0">
                        <a:spcBef>
                          <a:spcPts val="0"/>
                        </a:spcBef>
                        <a:spcAft>
                          <a:spcPts val="0"/>
                        </a:spcAft>
                      </a:pPr>
                      <a:r>
                        <a:rPr lang="en-US" sz="700" kern="100" dirty="0">
                          <a:effectLst/>
                        </a:rPr>
                        <a:t>min(all_trips_v2$ride_length) #shortest ride</a:t>
                      </a:r>
                      <a:endParaRPr lang="en-US" sz="700" kern="100" dirty="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1987543847"/>
                  </a:ext>
                </a:extLst>
              </a:tr>
              <a:tr h="194549">
                <a:tc>
                  <a:txBody>
                    <a:bodyPr/>
                    <a:lstStyle/>
                    <a:p>
                      <a:pPr marL="0" marR="0">
                        <a:spcBef>
                          <a:spcPts val="0"/>
                        </a:spcBef>
                        <a:spcAft>
                          <a:spcPts val="0"/>
                        </a:spcAft>
                      </a:pPr>
                      <a:r>
                        <a:rPr lang="en-US" sz="700" kern="100">
                          <a:effectLst/>
                        </a:rPr>
                        <a:t>[1] 1</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433256383"/>
                  </a:ext>
                </a:extLst>
              </a:tr>
              <a:tr h="205666">
                <a:tc>
                  <a:txBody>
                    <a:bodyPr/>
                    <a:lstStyle/>
                    <a:p>
                      <a:pPr marL="0" marR="0">
                        <a:spcBef>
                          <a:spcPts val="0"/>
                        </a:spcBef>
                        <a:spcAft>
                          <a:spcPts val="0"/>
                        </a:spcAft>
                      </a:pPr>
                      <a:r>
                        <a:rPr lang="en-US" sz="700" kern="100">
                          <a:effectLst/>
                        </a:rPr>
                        <a:t> summary(all_trips_v2$ride_length)</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2177095060"/>
                  </a:ext>
                </a:extLst>
              </a:tr>
              <a:tr h="205666">
                <a:tc>
                  <a:txBody>
                    <a:bodyPr/>
                    <a:lstStyle/>
                    <a:p>
                      <a:pPr marL="0" marR="0">
                        <a:spcBef>
                          <a:spcPts val="0"/>
                        </a:spcBef>
                        <a:spcAft>
                          <a:spcPts val="0"/>
                        </a:spcAft>
                      </a:pPr>
                      <a:r>
                        <a:rPr lang="en-US" sz="700" kern="100">
                          <a:effectLst/>
                        </a:rPr>
                        <a:t>    Min.  1st Qu.   Median     Mean  3rd Qu.     Max. </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360725865"/>
                  </a:ext>
                </a:extLst>
              </a:tr>
              <a:tr h="194549">
                <a:tc>
                  <a:txBody>
                    <a:bodyPr/>
                    <a:lstStyle/>
                    <a:p>
                      <a:pPr marL="0" marR="0">
                        <a:spcBef>
                          <a:spcPts val="0"/>
                        </a:spcBef>
                        <a:spcAft>
                          <a:spcPts val="0"/>
                        </a:spcAft>
                      </a:pPr>
                      <a:r>
                        <a:rPr lang="en-US" sz="700" kern="100">
                          <a:effectLst/>
                        </a:rPr>
                        <a:t>       1      331      539     1189      912 10632022 </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431559999"/>
                  </a:ext>
                </a:extLst>
              </a:tr>
              <a:tr h="205666">
                <a:tc>
                  <a:txBody>
                    <a:bodyPr/>
                    <a:lstStyle/>
                    <a:p>
                      <a:pPr marL="0" marR="0">
                        <a:spcBef>
                          <a:spcPts val="0"/>
                        </a:spcBef>
                        <a:spcAft>
                          <a:spcPts val="0"/>
                        </a:spcAft>
                      </a:pPr>
                      <a:r>
                        <a:rPr lang="en-US" sz="700" kern="100">
                          <a:effectLst/>
                        </a:rPr>
                        <a:t>aggregate(all_trips_v2$ride_length ~ all_trips_v2$member_casual, FUN = mean)</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1753250047"/>
                  </a:ext>
                </a:extLst>
              </a:tr>
              <a:tr h="205666">
                <a:tc>
                  <a:txBody>
                    <a:bodyPr/>
                    <a:lstStyle/>
                    <a:p>
                      <a:pPr marL="0" marR="0">
                        <a:spcBef>
                          <a:spcPts val="0"/>
                        </a:spcBef>
                        <a:spcAft>
                          <a:spcPts val="0"/>
                        </a:spcAft>
                      </a:pPr>
                      <a:r>
                        <a:rPr lang="en-US" sz="700" kern="100">
                          <a:effectLst/>
                        </a:rPr>
                        <a:t>  all_trips_v2$member_casual all_trips_v2$ride_length</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2460565619"/>
                  </a:ext>
                </a:extLst>
              </a:tr>
              <a:tr h="194549">
                <a:tc>
                  <a:txBody>
                    <a:bodyPr/>
                    <a:lstStyle/>
                    <a:p>
                      <a:pPr marL="0" marR="0">
                        <a:spcBef>
                          <a:spcPts val="0"/>
                        </a:spcBef>
                        <a:spcAft>
                          <a:spcPts val="0"/>
                        </a:spcAft>
                      </a:pPr>
                      <a:r>
                        <a:rPr lang="en-US" sz="700" kern="100">
                          <a:effectLst/>
                        </a:rPr>
                        <a:t>1                     casual                5372.7839</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608690897"/>
                  </a:ext>
                </a:extLst>
              </a:tr>
              <a:tr h="205666">
                <a:tc>
                  <a:txBody>
                    <a:bodyPr/>
                    <a:lstStyle/>
                    <a:p>
                      <a:pPr marL="0" marR="0">
                        <a:spcBef>
                          <a:spcPts val="0"/>
                        </a:spcBef>
                        <a:spcAft>
                          <a:spcPts val="0"/>
                        </a:spcAft>
                      </a:pPr>
                      <a:r>
                        <a:rPr lang="en-US" sz="700" kern="100">
                          <a:effectLst/>
                        </a:rPr>
                        <a:t>2                     member                 795.2523</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3993277544"/>
                  </a:ext>
                </a:extLst>
              </a:tr>
              <a:tr h="205666">
                <a:tc>
                  <a:txBody>
                    <a:bodyPr/>
                    <a:lstStyle/>
                    <a:p>
                      <a:pPr marL="0" marR="0">
                        <a:spcBef>
                          <a:spcPts val="0"/>
                        </a:spcBef>
                        <a:spcAft>
                          <a:spcPts val="0"/>
                        </a:spcAft>
                      </a:pPr>
                      <a:r>
                        <a:rPr lang="en-US" sz="700" kern="100">
                          <a:effectLst/>
                        </a:rPr>
                        <a:t>aggregate(all_trips_v2$ride_length ~ all_trips_v2$member_casual, FUN = median)</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752685196"/>
                  </a:ext>
                </a:extLst>
              </a:tr>
              <a:tr h="194549">
                <a:tc>
                  <a:txBody>
                    <a:bodyPr/>
                    <a:lstStyle/>
                    <a:p>
                      <a:pPr marL="0" marR="0">
                        <a:spcBef>
                          <a:spcPts val="0"/>
                        </a:spcBef>
                        <a:spcAft>
                          <a:spcPts val="0"/>
                        </a:spcAft>
                      </a:pPr>
                      <a:r>
                        <a:rPr lang="en-US" sz="700" kern="100">
                          <a:effectLst/>
                        </a:rPr>
                        <a:t>  all_trips_v2$member_casual all_trips_v2$ride_length</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3710075534"/>
                  </a:ext>
                </a:extLst>
              </a:tr>
              <a:tr h="205666">
                <a:tc>
                  <a:txBody>
                    <a:bodyPr/>
                    <a:lstStyle/>
                    <a:p>
                      <a:pPr marL="0" marR="0">
                        <a:spcBef>
                          <a:spcPts val="0"/>
                        </a:spcBef>
                        <a:spcAft>
                          <a:spcPts val="0"/>
                        </a:spcAft>
                      </a:pPr>
                      <a:r>
                        <a:rPr lang="en-US" sz="700" kern="100">
                          <a:effectLst/>
                        </a:rPr>
                        <a:t>1                     casual                     1393</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674571630"/>
                  </a:ext>
                </a:extLst>
              </a:tr>
              <a:tr h="205666">
                <a:tc>
                  <a:txBody>
                    <a:bodyPr/>
                    <a:lstStyle/>
                    <a:p>
                      <a:pPr marL="0" marR="0">
                        <a:spcBef>
                          <a:spcPts val="0"/>
                        </a:spcBef>
                        <a:spcAft>
                          <a:spcPts val="0"/>
                        </a:spcAft>
                      </a:pPr>
                      <a:r>
                        <a:rPr lang="en-US" sz="700" kern="100">
                          <a:effectLst/>
                        </a:rPr>
                        <a:t>2                     member                      508</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3214147444"/>
                  </a:ext>
                </a:extLst>
              </a:tr>
              <a:tr h="194549">
                <a:tc>
                  <a:txBody>
                    <a:bodyPr/>
                    <a:lstStyle/>
                    <a:p>
                      <a:pPr marL="0" marR="0">
                        <a:spcBef>
                          <a:spcPts val="0"/>
                        </a:spcBef>
                        <a:spcAft>
                          <a:spcPts val="0"/>
                        </a:spcAft>
                      </a:pPr>
                      <a:r>
                        <a:rPr lang="en-US" sz="700" kern="100">
                          <a:effectLst/>
                        </a:rPr>
                        <a:t> aggregate(all_trips_v2$ride_length ~ all_trips_v2$member_casual, FUN = max)</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634023531"/>
                  </a:ext>
                </a:extLst>
              </a:tr>
              <a:tr h="205666">
                <a:tc>
                  <a:txBody>
                    <a:bodyPr/>
                    <a:lstStyle/>
                    <a:p>
                      <a:pPr marL="0" marR="0">
                        <a:spcBef>
                          <a:spcPts val="0"/>
                        </a:spcBef>
                        <a:spcAft>
                          <a:spcPts val="0"/>
                        </a:spcAft>
                      </a:pPr>
                      <a:r>
                        <a:rPr lang="en-US" sz="700" kern="100">
                          <a:effectLst/>
                        </a:rPr>
                        <a:t>  all_trips_v2$member_casual all_trips_v2$ride_length</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3316962391"/>
                  </a:ext>
                </a:extLst>
              </a:tr>
              <a:tr h="205666">
                <a:tc>
                  <a:txBody>
                    <a:bodyPr/>
                    <a:lstStyle/>
                    <a:p>
                      <a:pPr marL="0" marR="0">
                        <a:spcBef>
                          <a:spcPts val="0"/>
                        </a:spcBef>
                        <a:spcAft>
                          <a:spcPts val="0"/>
                        </a:spcAft>
                      </a:pPr>
                      <a:r>
                        <a:rPr lang="en-US" sz="700" kern="100">
                          <a:effectLst/>
                        </a:rPr>
                        <a:t>1                     casual                 10632022</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1542235141"/>
                  </a:ext>
                </a:extLst>
              </a:tr>
              <a:tr h="194549">
                <a:tc>
                  <a:txBody>
                    <a:bodyPr/>
                    <a:lstStyle/>
                    <a:p>
                      <a:pPr marL="0" marR="0">
                        <a:spcBef>
                          <a:spcPts val="0"/>
                        </a:spcBef>
                        <a:spcAft>
                          <a:spcPts val="0"/>
                        </a:spcAft>
                      </a:pPr>
                      <a:r>
                        <a:rPr lang="en-US" sz="700" kern="100">
                          <a:effectLst/>
                        </a:rPr>
                        <a:t>2                     member                  6096428</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2874207713"/>
                  </a:ext>
                </a:extLst>
              </a:tr>
              <a:tr h="205666">
                <a:tc>
                  <a:txBody>
                    <a:bodyPr/>
                    <a:lstStyle/>
                    <a:p>
                      <a:pPr marL="0" marR="0">
                        <a:spcBef>
                          <a:spcPts val="0"/>
                        </a:spcBef>
                        <a:spcAft>
                          <a:spcPts val="0"/>
                        </a:spcAft>
                      </a:pPr>
                      <a:r>
                        <a:rPr lang="en-US" sz="700" kern="100">
                          <a:effectLst/>
                        </a:rPr>
                        <a:t>aggregate(all_trips_v2$ride_length ~ all_trips_v2$member_casual, FUN = min)</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2840258244"/>
                  </a:ext>
                </a:extLst>
              </a:tr>
              <a:tr h="205666">
                <a:tc>
                  <a:txBody>
                    <a:bodyPr/>
                    <a:lstStyle/>
                    <a:p>
                      <a:pPr marL="0" marR="0">
                        <a:spcBef>
                          <a:spcPts val="0"/>
                        </a:spcBef>
                        <a:spcAft>
                          <a:spcPts val="0"/>
                        </a:spcAft>
                      </a:pPr>
                      <a:r>
                        <a:rPr lang="en-US" sz="700" kern="100">
                          <a:effectLst/>
                        </a:rPr>
                        <a:t>  all_trips_v2$member_casual all_trips_v2$ride_length</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3971018717"/>
                  </a:ext>
                </a:extLst>
              </a:tr>
              <a:tr h="194549">
                <a:tc>
                  <a:txBody>
                    <a:bodyPr/>
                    <a:lstStyle/>
                    <a:p>
                      <a:pPr marL="0" marR="0">
                        <a:spcBef>
                          <a:spcPts val="0"/>
                        </a:spcBef>
                        <a:spcAft>
                          <a:spcPts val="0"/>
                        </a:spcAft>
                      </a:pPr>
                      <a:r>
                        <a:rPr lang="en-US" sz="700" kern="100">
                          <a:effectLst/>
                        </a:rPr>
                        <a:t>1                     casual                        2</a:t>
                      </a:r>
                      <a:endParaRPr lang="en-US" sz="7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561112455"/>
                  </a:ext>
                </a:extLst>
              </a:tr>
              <a:tr h="205666">
                <a:tc>
                  <a:txBody>
                    <a:bodyPr/>
                    <a:lstStyle/>
                    <a:p>
                      <a:pPr marL="0" marR="0">
                        <a:spcBef>
                          <a:spcPts val="0"/>
                        </a:spcBef>
                        <a:spcAft>
                          <a:spcPts val="0"/>
                        </a:spcAft>
                      </a:pPr>
                      <a:r>
                        <a:rPr lang="en-US" sz="700" kern="100" dirty="0">
                          <a:effectLst/>
                        </a:rPr>
                        <a:t>2                     member                        1</a:t>
                      </a:r>
                      <a:endParaRPr lang="en-US" sz="700" kern="100" dirty="0">
                        <a:effectLst/>
                        <a:latin typeface="Times New Roman" panose="02020603050405020304" pitchFamily="18" charset="0"/>
                        <a:ea typeface="Times New Roman" panose="02020603050405020304" pitchFamily="18" charset="0"/>
                        <a:cs typeface="Arial" panose="020B0604020202020204" pitchFamily="34" charset="0"/>
                      </a:endParaRPr>
                    </a:p>
                  </a:txBody>
                  <a:tcPr marL="38802" marR="38802" marT="0" marB="0"/>
                </a:tc>
                <a:extLst>
                  <a:ext uri="{0D108BD9-81ED-4DB2-BD59-A6C34878D82A}">
                    <a16:rowId xmlns:a16="http://schemas.microsoft.com/office/drawing/2014/main" val="4133901931"/>
                  </a:ext>
                </a:extLst>
              </a:tr>
            </a:tbl>
          </a:graphicData>
        </a:graphic>
      </p:graphicFrame>
    </p:spTree>
    <p:extLst>
      <p:ext uri="{BB962C8B-B14F-4D97-AF65-F5344CB8AC3E}">
        <p14:creationId xmlns:p14="http://schemas.microsoft.com/office/powerpoint/2010/main" val="30871125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437E7-D8EB-0F5E-2D99-B4B9466A40FF}"/>
              </a:ext>
            </a:extLst>
          </p:cNvPr>
          <p:cNvSpPr>
            <a:spLocks noGrp="1"/>
          </p:cNvSpPr>
          <p:nvPr>
            <p:ph type="title"/>
          </p:nvPr>
        </p:nvSpPr>
        <p:spPr/>
        <p:txBody>
          <a:bodyPr/>
          <a:lstStyle/>
          <a:p>
            <a:pPr algn="ctr"/>
            <a:r>
              <a:rPr lang="en-US" sz="1800" dirty="0">
                <a:solidFill>
                  <a:srgbClr val="4472C4"/>
                </a:solidFill>
                <a:effectLst/>
                <a:latin typeface="Times New Roman" panose="02020603050405020304" pitchFamily="18" charset="0"/>
                <a:ea typeface="Times New Roman" panose="02020603050405020304" pitchFamily="18" charset="0"/>
              </a:rPr>
              <a:t>Table1.2</a:t>
            </a:r>
            <a:br>
              <a:rPr lang="en-US" sz="1800" dirty="0">
                <a:effectLst/>
                <a:latin typeface="Times New Roman" panose="02020603050405020304" pitchFamily="18" charset="0"/>
                <a:ea typeface="Times New Roman" panose="02020603050405020304" pitchFamily="18" charset="0"/>
              </a:rPr>
            </a:br>
            <a:endParaRPr lang="en-US" dirty="0"/>
          </a:p>
        </p:txBody>
      </p:sp>
      <p:graphicFrame>
        <p:nvGraphicFramePr>
          <p:cNvPr id="4" name="Content Placeholder 3">
            <a:extLst>
              <a:ext uri="{FF2B5EF4-FFF2-40B4-BE49-F238E27FC236}">
                <a16:creationId xmlns:a16="http://schemas.microsoft.com/office/drawing/2014/main" id="{F7F06CBE-A69D-9636-660E-9658E6AE0659}"/>
              </a:ext>
            </a:extLst>
          </p:cNvPr>
          <p:cNvGraphicFramePr>
            <a:graphicFrameLocks noGrp="1"/>
          </p:cNvGraphicFramePr>
          <p:nvPr>
            <p:ph idx="1"/>
            <p:extLst>
              <p:ext uri="{D42A27DB-BD31-4B8C-83A1-F6EECF244321}">
                <p14:modId xmlns:p14="http://schemas.microsoft.com/office/powerpoint/2010/main" val="1338699197"/>
              </p:ext>
            </p:extLst>
          </p:nvPr>
        </p:nvGraphicFramePr>
        <p:xfrm>
          <a:off x="3161982" y="1783830"/>
          <a:ext cx="6686556" cy="4159618"/>
        </p:xfrm>
        <a:graphic>
          <a:graphicData uri="http://schemas.openxmlformats.org/drawingml/2006/table">
            <a:tbl>
              <a:tblPr firstRow="1" firstCol="1" bandRow="1">
                <a:tableStyleId>{912C8C85-51F0-491E-9774-3900AFEF0FD7}</a:tableStyleId>
              </a:tblPr>
              <a:tblGrid>
                <a:gridCol w="6686556">
                  <a:extLst>
                    <a:ext uri="{9D8B030D-6E8A-4147-A177-3AD203B41FA5}">
                      <a16:colId xmlns:a16="http://schemas.microsoft.com/office/drawing/2014/main" val="3321912737"/>
                    </a:ext>
                  </a:extLst>
                </a:gridCol>
              </a:tblGrid>
              <a:tr h="462179">
                <a:tc>
                  <a:txBody>
                    <a:bodyPr/>
                    <a:lstStyle/>
                    <a:p>
                      <a:pPr marL="0" marR="0">
                        <a:spcBef>
                          <a:spcPts val="0"/>
                        </a:spcBef>
                        <a:spcAft>
                          <a:spcPts val="0"/>
                        </a:spcAft>
                      </a:pPr>
                      <a:r>
                        <a:rPr lang="en-US" sz="1200" kern="100" dirty="0">
                          <a:effectLst/>
                        </a:rPr>
                        <a:t>Aggregate(all_trips_v2$ride_length ~ all_trips_v2$member_casual + all_trips_v2$day_of_week, FUN = mean)</a:t>
                      </a:r>
                      <a:endParaRPr lang="en-US" sz="1200" kern="100" dirty="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98379607"/>
                  </a:ext>
                </a:extLst>
              </a:tr>
              <a:tr h="462179">
                <a:tc>
                  <a:txBody>
                    <a:bodyPr/>
                    <a:lstStyle/>
                    <a:p>
                      <a:pPr marL="0" marR="0">
                        <a:spcBef>
                          <a:spcPts val="0"/>
                        </a:spcBef>
                        <a:spcAft>
                          <a:spcPts val="0"/>
                        </a:spcAft>
                      </a:pPr>
                      <a:r>
                        <a:rPr lang="en-US" sz="1200" kern="100">
                          <a:effectLst/>
                        </a:rPr>
                        <a:t>   all_trips_v2$member_casual all_trips_v2$day_of_week all_trips_v2$ride_length</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96191973"/>
                  </a:ext>
                </a:extLst>
              </a:tr>
              <a:tr h="231090">
                <a:tc>
                  <a:txBody>
                    <a:bodyPr/>
                    <a:lstStyle/>
                    <a:p>
                      <a:pPr marL="0" marR="0">
                        <a:spcBef>
                          <a:spcPts val="0"/>
                        </a:spcBef>
                        <a:spcAft>
                          <a:spcPts val="0"/>
                        </a:spcAft>
                      </a:pPr>
                      <a:r>
                        <a:rPr lang="en-US" sz="1200" kern="100">
                          <a:effectLst/>
                        </a:rPr>
                        <a:t>1                      casual                   Sunday                5061.3044</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524170667"/>
                  </a:ext>
                </a:extLst>
              </a:tr>
              <a:tr h="231090">
                <a:tc>
                  <a:txBody>
                    <a:bodyPr/>
                    <a:lstStyle/>
                    <a:p>
                      <a:pPr marL="0" marR="0">
                        <a:spcBef>
                          <a:spcPts val="0"/>
                        </a:spcBef>
                        <a:spcAft>
                          <a:spcPts val="0"/>
                        </a:spcAft>
                      </a:pPr>
                      <a:r>
                        <a:rPr lang="en-US" sz="1200" kern="100">
                          <a:effectLst/>
                        </a:rPr>
                        <a:t>2                      member                   Sunday                 972.9383</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842062277"/>
                  </a:ext>
                </a:extLst>
              </a:tr>
              <a:tr h="231090">
                <a:tc>
                  <a:txBody>
                    <a:bodyPr/>
                    <a:lstStyle/>
                    <a:p>
                      <a:pPr marL="0" marR="0">
                        <a:spcBef>
                          <a:spcPts val="0"/>
                        </a:spcBef>
                        <a:spcAft>
                          <a:spcPts val="0"/>
                        </a:spcAft>
                      </a:pPr>
                      <a:r>
                        <a:rPr lang="en-US" sz="1200" kern="100">
                          <a:effectLst/>
                        </a:rPr>
                        <a:t>3                      casual                   Monday                4752.0504</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45806744"/>
                  </a:ext>
                </a:extLst>
              </a:tr>
              <a:tr h="231090">
                <a:tc>
                  <a:txBody>
                    <a:bodyPr/>
                    <a:lstStyle/>
                    <a:p>
                      <a:pPr marL="0" marR="0">
                        <a:spcBef>
                          <a:spcPts val="0"/>
                        </a:spcBef>
                        <a:spcAft>
                          <a:spcPts val="0"/>
                        </a:spcAft>
                      </a:pPr>
                      <a:r>
                        <a:rPr lang="en-US" sz="1200" kern="100">
                          <a:effectLst/>
                        </a:rPr>
                        <a:t>4                      member                   Monday                 822.3112</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820071588"/>
                  </a:ext>
                </a:extLst>
              </a:tr>
              <a:tr h="231090">
                <a:tc>
                  <a:txBody>
                    <a:bodyPr/>
                    <a:lstStyle/>
                    <a:p>
                      <a:pPr marL="0" marR="0">
                        <a:spcBef>
                          <a:spcPts val="0"/>
                        </a:spcBef>
                        <a:spcAft>
                          <a:spcPts val="0"/>
                        </a:spcAft>
                      </a:pPr>
                      <a:r>
                        <a:rPr lang="en-US" sz="1200" kern="100">
                          <a:effectLst/>
                        </a:rPr>
                        <a:t>5                      casual                  Tuesday                4561.8039</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2039301474"/>
                  </a:ext>
                </a:extLst>
              </a:tr>
              <a:tr h="231090">
                <a:tc>
                  <a:txBody>
                    <a:bodyPr/>
                    <a:lstStyle/>
                    <a:p>
                      <a:pPr marL="0" marR="0">
                        <a:spcBef>
                          <a:spcPts val="0"/>
                        </a:spcBef>
                        <a:spcAft>
                          <a:spcPts val="0"/>
                        </a:spcAft>
                      </a:pPr>
                      <a:r>
                        <a:rPr lang="en-US" sz="1200" kern="100">
                          <a:effectLst/>
                        </a:rPr>
                        <a:t>6                      member                  Tuesday                 769.4416</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948597992"/>
                  </a:ext>
                </a:extLst>
              </a:tr>
              <a:tr h="231090">
                <a:tc>
                  <a:txBody>
                    <a:bodyPr/>
                    <a:lstStyle/>
                    <a:p>
                      <a:pPr marL="0" marR="0">
                        <a:spcBef>
                          <a:spcPts val="0"/>
                        </a:spcBef>
                        <a:spcAft>
                          <a:spcPts val="0"/>
                        </a:spcAft>
                      </a:pPr>
                      <a:r>
                        <a:rPr lang="en-US" sz="1200" kern="100">
                          <a:effectLst/>
                        </a:rPr>
                        <a:t>7                      casual                Wednesday                4480.3724</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3946334201"/>
                  </a:ext>
                </a:extLst>
              </a:tr>
              <a:tr h="231090">
                <a:tc>
                  <a:txBody>
                    <a:bodyPr/>
                    <a:lstStyle/>
                    <a:p>
                      <a:pPr marL="0" marR="0">
                        <a:spcBef>
                          <a:spcPts val="0"/>
                        </a:spcBef>
                        <a:spcAft>
                          <a:spcPts val="0"/>
                        </a:spcAft>
                      </a:pPr>
                      <a:r>
                        <a:rPr lang="en-US" sz="1200" kern="100">
                          <a:effectLst/>
                        </a:rPr>
                        <a:t>8                      member                Wednesday                 711.9838</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271945645"/>
                  </a:ext>
                </a:extLst>
              </a:tr>
              <a:tr h="231090">
                <a:tc>
                  <a:txBody>
                    <a:bodyPr/>
                    <a:lstStyle/>
                    <a:p>
                      <a:pPr marL="0" marR="0">
                        <a:spcBef>
                          <a:spcPts val="0"/>
                        </a:spcBef>
                        <a:spcAft>
                          <a:spcPts val="0"/>
                        </a:spcAft>
                      </a:pPr>
                      <a:r>
                        <a:rPr lang="en-US" sz="1200" kern="100">
                          <a:effectLst/>
                        </a:rPr>
                        <a:t>9                      casual                 Thursday                8451.6669</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16740608"/>
                  </a:ext>
                </a:extLst>
              </a:tr>
              <a:tr h="231090">
                <a:tc>
                  <a:txBody>
                    <a:bodyPr/>
                    <a:lstStyle/>
                    <a:p>
                      <a:pPr marL="0" marR="0">
                        <a:spcBef>
                          <a:spcPts val="0"/>
                        </a:spcBef>
                        <a:spcAft>
                          <a:spcPts val="0"/>
                        </a:spcAft>
                      </a:pPr>
                      <a:r>
                        <a:rPr lang="en-US" sz="1200" kern="100">
                          <a:effectLst/>
                        </a:rPr>
                        <a:t>10                     member                 Thursday                 707.2093</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313220309"/>
                  </a:ext>
                </a:extLst>
              </a:tr>
              <a:tr h="231090">
                <a:tc>
                  <a:txBody>
                    <a:bodyPr/>
                    <a:lstStyle/>
                    <a:p>
                      <a:pPr marL="0" marR="0">
                        <a:spcBef>
                          <a:spcPts val="0"/>
                        </a:spcBef>
                        <a:spcAft>
                          <a:spcPts val="0"/>
                        </a:spcAft>
                      </a:pPr>
                      <a:r>
                        <a:rPr lang="en-US" sz="1200" kern="100">
                          <a:effectLst/>
                        </a:rPr>
                        <a:t>11                     casual                   Friday                6090.7373</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691550672"/>
                  </a:ext>
                </a:extLst>
              </a:tr>
              <a:tr h="231090">
                <a:tc>
                  <a:txBody>
                    <a:bodyPr/>
                    <a:lstStyle/>
                    <a:p>
                      <a:pPr marL="0" marR="0">
                        <a:spcBef>
                          <a:spcPts val="0"/>
                        </a:spcBef>
                        <a:spcAft>
                          <a:spcPts val="0"/>
                        </a:spcAft>
                      </a:pPr>
                      <a:r>
                        <a:rPr lang="en-US" sz="1200" kern="100">
                          <a:effectLst/>
                        </a:rPr>
                        <a:t>12                     member                   Friday                 796.7338</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240805428"/>
                  </a:ext>
                </a:extLst>
              </a:tr>
              <a:tr h="231090">
                <a:tc>
                  <a:txBody>
                    <a:bodyPr/>
                    <a:lstStyle/>
                    <a:p>
                      <a:pPr marL="0" marR="0">
                        <a:spcBef>
                          <a:spcPts val="0"/>
                        </a:spcBef>
                        <a:spcAft>
                          <a:spcPts val="0"/>
                        </a:spcAft>
                      </a:pPr>
                      <a:r>
                        <a:rPr lang="en-US" sz="1200" kern="100">
                          <a:effectLst/>
                        </a:rPr>
                        <a:t>13                     casual                 Saturday                4950.7708</a:t>
                      </a:r>
                      <a:endParaRPr lang="en-US" sz="1200" kern="10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290353160"/>
                  </a:ext>
                </a:extLst>
              </a:tr>
              <a:tr h="231090">
                <a:tc>
                  <a:txBody>
                    <a:bodyPr/>
                    <a:lstStyle/>
                    <a:p>
                      <a:pPr marL="0" marR="0">
                        <a:spcBef>
                          <a:spcPts val="0"/>
                        </a:spcBef>
                        <a:spcAft>
                          <a:spcPts val="0"/>
                        </a:spcAft>
                      </a:pPr>
                      <a:r>
                        <a:rPr lang="en-US" sz="1200" kern="100" dirty="0">
                          <a:effectLst/>
                        </a:rPr>
                        <a:t>14                     member                 Saturday                 974.0730</a:t>
                      </a:r>
                      <a:endParaRPr lang="en-US" sz="1200" kern="100" dirty="0">
                        <a:effectLst/>
                        <a:latin typeface="Times New Roman" panose="02020603050405020304" pitchFamily="18"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3571931231"/>
                  </a:ext>
                </a:extLst>
              </a:tr>
            </a:tbl>
          </a:graphicData>
        </a:graphic>
      </p:graphicFrame>
    </p:spTree>
    <p:extLst>
      <p:ext uri="{BB962C8B-B14F-4D97-AF65-F5344CB8AC3E}">
        <p14:creationId xmlns:p14="http://schemas.microsoft.com/office/powerpoint/2010/main" val="19808541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6BA66-4F6F-3E86-27DC-3383B89BD9F5}"/>
              </a:ext>
            </a:extLst>
          </p:cNvPr>
          <p:cNvSpPr>
            <a:spLocks noGrp="1"/>
          </p:cNvSpPr>
          <p:nvPr>
            <p:ph type="title"/>
          </p:nvPr>
        </p:nvSpPr>
        <p:spPr>
          <a:xfrm>
            <a:off x="2895600" y="869303"/>
            <a:ext cx="8610600" cy="1293028"/>
          </a:xfrm>
        </p:spPr>
        <p:txBody>
          <a:bodyPr/>
          <a:lstStyle/>
          <a:p>
            <a:pPr algn="ctr"/>
            <a:r>
              <a:rPr lang="en-US" sz="1800" dirty="0">
                <a:solidFill>
                  <a:srgbClr val="7030A0"/>
                </a:solidFill>
                <a:effectLst/>
                <a:latin typeface="Times New Roman" panose="02020603050405020304" pitchFamily="18" charset="0"/>
                <a:ea typeface="Times New Roman" panose="02020603050405020304" pitchFamily="18" charset="0"/>
              </a:rPr>
              <a:t>Figure 1.10 the number of rides by rider type </a:t>
            </a:r>
            <a:br>
              <a:rPr lang="en-US" sz="1800" dirty="0">
                <a:effectLst/>
                <a:latin typeface="Times New Roman" panose="02020603050405020304" pitchFamily="18" charset="0"/>
                <a:ea typeface="Times New Roman" panose="02020603050405020304" pitchFamily="18" charset="0"/>
              </a:rPr>
            </a:br>
            <a:endParaRPr lang="en-US" dirty="0"/>
          </a:p>
        </p:txBody>
      </p:sp>
      <p:pic>
        <p:nvPicPr>
          <p:cNvPr id="4" name="Picture 3">
            <a:extLst>
              <a:ext uri="{FF2B5EF4-FFF2-40B4-BE49-F238E27FC236}">
                <a16:creationId xmlns:a16="http://schemas.microsoft.com/office/drawing/2014/main" id="{2F26666C-79C2-4FCD-153B-53982F988717}"/>
              </a:ext>
            </a:extLst>
          </p:cNvPr>
          <p:cNvPicPr>
            <a:picLocks noChangeAspect="1"/>
          </p:cNvPicPr>
          <p:nvPr/>
        </p:nvPicPr>
        <p:blipFill>
          <a:blip r:embed="rId2"/>
          <a:stretch>
            <a:fillRect/>
          </a:stretch>
        </p:blipFill>
        <p:spPr>
          <a:xfrm>
            <a:off x="4039854" y="2137890"/>
            <a:ext cx="5943600" cy="3895053"/>
          </a:xfrm>
          <a:prstGeom prst="rect">
            <a:avLst/>
          </a:prstGeom>
        </p:spPr>
      </p:pic>
    </p:spTree>
    <p:extLst>
      <p:ext uri="{BB962C8B-B14F-4D97-AF65-F5344CB8AC3E}">
        <p14:creationId xmlns:p14="http://schemas.microsoft.com/office/powerpoint/2010/main" val="38912789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83290-9C1A-547D-B44D-347D9E4B138B}"/>
              </a:ext>
            </a:extLst>
          </p:cNvPr>
          <p:cNvSpPr>
            <a:spLocks noGrp="1"/>
          </p:cNvSpPr>
          <p:nvPr>
            <p:ph type="title"/>
          </p:nvPr>
        </p:nvSpPr>
        <p:spPr/>
        <p:txBody>
          <a:bodyPr/>
          <a:lstStyle/>
          <a:p>
            <a:pPr algn="l"/>
            <a:r>
              <a:rPr lang="en-US" sz="1800" dirty="0">
                <a:solidFill>
                  <a:srgbClr val="7030A0"/>
                </a:solidFill>
                <a:effectLst/>
                <a:latin typeface="Times New Roman" panose="02020603050405020304" pitchFamily="18" charset="0"/>
                <a:ea typeface="Times New Roman" panose="02020603050405020304" pitchFamily="18" charset="0"/>
              </a:rPr>
              <a:t>Figure 1.11 The number of the rider by the average duration</a:t>
            </a:r>
            <a:br>
              <a:rPr lang="en-US" sz="1800" dirty="0">
                <a:effectLst/>
                <a:latin typeface="Times New Roman" panose="02020603050405020304" pitchFamily="18" charset="0"/>
                <a:ea typeface="Times New Roman" panose="02020603050405020304" pitchFamily="18" charset="0"/>
              </a:rPr>
            </a:br>
            <a:endParaRPr lang="en-US" dirty="0"/>
          </a:p>
        </p:txBody>
      </p:sp>
      <p:pic>
        <p:nvPicPr>
          <p:cNvPr id="4" name="Picture 3">
            <a:extLst>
              <a:ext uri="{FF2B5EF4-FFF2-40B4-BE49-F238E27FC236}">
                <a16:creationId xmlns:a16="http://schemas.microsoft.com/office/drawing/2014/main" id="{2AA52D2D-E484-04FE-E270-5A6FCA6CF942}"/>
              </a:ext>
            </a:extLst>
          </p:cNvPr>
          <p:cNvPicPr>
            <a:picLocks noChangeAspect="1"/>
          </p:cNvPicPr>
          <p:nvPr/>
        </p:nvPicPr>
        <p:blipFill>
          <a:blip r:embed="rId2"/>
          <a:stretch>
            <a:fillRect/>
          </a:stretch>
        </p:blipFill>
        <p:spPr>
          <a:xfrm>
            <a:off x="3283929" y="2057401"/>
            <a:ext cx="5943600" cy="4238467"/>
          </a:xfrm>
          <a:prstGeom prst="rect">
            <a:avLst/>
          </a:prstGeom>
        </p:spPr>
      </p:pic>
    </p:spTree>
    <p:extLst>
      <p:ext uri="{BB962C8B-B14F-4D97-AF65-F5344CB8AC3E}">
        <p14:creationId xmlns:p14="http://schemas.microsoft.com/office/powerpoint/2010/main" val="8103230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8DB90-35A8-6472-4481-F004D00FC5A4}"/>
              </a:ext>
            </a:extLst>
          </p:cNvPr>
          <p:cNvSpPr>
            <a:spLocks noGrp="1"/>
          </p:cNvSpPr>
          <p:nvPr>
            <p:ph type="title"/>
          </p:nvPr>
        </p:nvSpPr>
        <p:spPr>
          <a:xfrm>
            <a:off x="2895600" y="1468909"/>
            <a:ext cx="8610600" cy="1293028"/>
          </a:xfrm>
        </p:spPr>
        <p:txBody>
          <a:bodyPr/>
          <a:lstStyle/>
          <a:p>
            <a:pPr algn="l"/>
            <a:r>
              <a:rPr lang="en-US" sz="1800" dirty="0">
                <a:solidFill>
                  <a:schemeClr val="accent1">
                    <a:lumMod val="75000"/>
                  </a:schemeClr>
                </a:solidFill>
                <a:effectLst/>
                <a:latin typeface="Times New Roman" panose="02020603050405020304" pitchFamily="18" charset="0"/>
                <a:ea typeface="Times New Roman" panose="02020603050405020304" pitchFamily="18" charset="0"/>
              </a:rPr>
              <a:t>Figure 1.12 </a:t>
            </a:r>
            <a:r>
              <a:rPr lang="en-US" sz="1800" dirty="0" err="1">
                <a:solidFill>
                  <a:schemeClr val="accent1">
                    <a:lumMod val="75000"/>
                  </a:schemeClr>
                </a:solidFill>
                <a:effectLst/>
                <a:latin typeface="Times New Roman" panose="02020603050405020304" pitchFamily="18" charset="0"/>
                <a:ea typeface="Times New Roman" panose="02020603050405020304" pitchFamily="18" charset="0"/>
              </a:rPr>
              <a:t>All_trips_ride_length</a:t>
            </a:r>
            <a:r>
              <a:rPr lang="en-US" sz="1800" dirty="0">
                <a:solidFill>
                  <a:schemeClr val="accent1">
                    <a:lumMod val="75000"/>
                  </a:schemeClr>
                </a:solidFill>
                <a:effectLst/>
                <a:latin typeface="Times New Roman" panose="02020603050405020304" pitchFamily="18" charset="0"/>
                <a:ea typeface="Times New Roman" panose="02020603050405020304" pitchFamily="18" charset="0"/>
              </a:rPr>
              <a:t> by </a:t>
            </a:r>
            <a:r>
              <a:rPr lang="en-US" sz="1800" dirty="0" err="1">
                <a:solidFill>
                  <a:schemeClr val="accent1">
                    <a:lumMod val="75000"/>
                  </a:schemeClr>
                </a:solidFill>
                <a:effectLst/>
                <a:latin typeface="Times New Roman" panose="02020603050405020304" pitchFamily="18" charset="0"/>
                <a:ea typeface="Times New Roman" panose="02020603050405020304" pitchFamily="18" charset="0"/>
              </a:rPr>
              <a:t>day_of_week</a:t>
            </a:r>
            <a:br>
              <a:rPr lang="en-US" sz="1800" dirty="0">
                <a:effectLst/>
                <a:latin typeface="Times New Roman" panose="02020603050405020304" pitchFamily="18" charset="0"/>
                <a:ea typeface="Times New Roman" panose="02020603050405020304" pitchFamily="18" charset="0"/>
              </a:rPr>
            </a:br>
            <a:endParaRPr lang="en-US" dirty="0"/>
          </a:p>
        </p:txBody>
      </p:sp>
      <p:graphicFrame>
        <p:nvGraphicFramePr>
          <p:cNvPr id="4" name="Chart 3">
            <a:extLst>
              <a:ext uri="{FF2B5EF4-FFF2-40B4-BE49-F238E27FC236}">
                <a16:creationId xmlns:a16="http://schemas.microsoft.com/office/drawing/2014/main" id="{4E589462-2AB3-12AB-A412-3D1974073D0E}"/>
              </a:ext>
            </a:extLst>
          </p:cNvPr>
          <p:cNvGraphicFramePr/>
          <p:nvPr>
            <p:extLst>
              <p:ext uri="{D42A27DB-BD31-4B8C-83A1-F6EECF244321}">
                <p14:modId xmlns:p14="http://schemas.microsoft.com/office/powerpoint/2010/main" val="132109466"/>
              </p:ext>
            </p:extLst>
          </p:nvPr>
        </p:nvGraphicFramePr>
        <p:xfrm>
          <a:off x="2053652" y="2203554"/>
          <a:ext cx="7435122" cy="41522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554010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8849F-F901-FE3A-4BD6-CE103FEF4723}"/>
              </a:ext>
            </a:extLst>
          </p:cNvPr>
          <p:cNvSpPr>
            <a:spLocks noGrp="1"/>
          </p:cNvSpPr>
          <p:nvPr>
            <p:ph type="title"/>
          </p:nvPr>
        </p:nvSpPr>
        <p:spPr>
          <a:xfrm>
            <a:off x="2295995" y="914273"/>
            <a:ext cx="8610600" cy="1293028"/>
          </a:xfrm>
        </p:spPr>
        <p:txBody>
          <a:bodyPr/>
          <a:lstStyle/>
          <a:p>
            <a:pPr algn="ctr"/>
            <a:r>
              <a:rPr lang="en-US" sz="1800" dirty="0">
                <a:solidFill>
                  <a:schemeClr val="accent2">
                    <a:lumMod val="60000"/>
                    <a:lumOff val="40000"/>
                  </a:schemeClr>
                </a:solidFill>
                <a:effectLst/>
                <a:latin typeface="Times New Roman" panose="02020603050405020304" pitchFamily="18" charset="0"/>
                <a:ea typeface="Times New Roman" panose="02020603050405020304" pitchFamily="18" charset="0"/>
              </a:rPr>
              <a:t>Figure1.13  all_trips_ride_length_day_of_week</a:t>
            </a:r>
            <a:br>
              <a:rPr lang="en-US" sz="1800" dirty="0">
                <a:effectLst/>
                <a:latin typeface="Times New Roman" panose="02020603050405020304" pitchFamily="18" charset="0"/>
                <a:ea typeface="Times New Roman" panose="02020603050405020304" pitchFamily="18" charset="0"/>
              </a:rPr>
            </a:br>
            <a:endParaRPr lang="en-US" dirty="0"/>
          </a:p>
        </p:txBody>
      </p:sp>
      <p:graphicFrame>
        <p:nvGraphicFramePr>
          <p:cNvPr id="4" name="Content Placeholder 3">
            <a:extLst>
              <a:ext uri="{FF2B5EF4-FFF2-40B4-BE49-F238E27FC236}">
                <a16:creationId xmlns:a16="http://schemas.microsoft.com/office/drawing/2014/main" id="{3C989620-7857-2365-5ED8-387C737F935A}"/>
              </a:ext>
            </a:extLst>
          </p:cNvPr>
          <p:cNvGraphicFramePr>
            <a:graphicFrameLocks noGrp="1"/>
          </p:cNvGraphicFramePr>
          <p:nvPr>
            <p:ph idx="1"/>
          </p:nvPr>
        </p:nvGraphicFramePr>
        <p:xfrm>
          <a:off x="685800" y="2193925"/>
          <a:ext cx="10820400" cy="40243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25902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10BE9-571A-1747-DF99-E4A0AE8A7ADE}"/>
              </a:ext>
            </a:extLst>
          </p:cNvPr>
          <p:cNvSpPr>
            <a:spLocks noGrp="1"/>
          </p:cNvSpPr>
          <p:nvPr>
            <p:ph type="title"/>
          </p:nvPr>
        </p:nvSpPr>
        <p:spPr/>
        <p:txBody>
          <a:bodyPr/>
          <a:lstStyle/>
          <a:p>
            <a:pPr algn="ctr"/>
            <a:r>
              <a:rPr lang="en-US" sz="2800" b="1" dirty="0">
                <a:solidFill>
                  <a:srgbClr val="00B0F0"/>
                </a:solidFill>
                <a:effectLst/>
                <a:latin typeface="Times New Roman" panose="02020603050405020304" pitchFamily="18" charset="0"/>
                <a:ea typeface="Times New Roman" panose="02020603050405020304" pitchFamily="18" charset="0"/>
              </a:rPr>
              <a:t>SUMMARY</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5FF04F79-DDCE-F8DE-EB4F-057FA497A702}"/>
              </a:ext>
            </a:extLst>
          </p:cNvPr>
          <p:cNvSpPr>
            <a:spLocks noGrp="1"/>
          </p:cNvSpPr>
          <p:nvPr>
            <p:ph idx="1"/>
          </p:nvPr>
        </p:nvSpPr>
        <p:spPr/>
        <p:txBody>
          <a:bodyPr>
            <a:normAutofit/>
          </a:bodyPr>
          <a:lstStyle/>
          <a:p>
            <a:pPr marL="0" indent="0" algn="just">
              <a:lnSpc>
                <a:spcPct val="150000"/>
              </a:lnSpc>
              <a:buNone/>
            </a:pPr>
            <a:r>
              <a:rPr lang="en-US" sz="2400" b="1" dirty="0">
                <a:effectLst/>
                <a:latin typeface="Times New Roman" panose="02020603050405020304" pitchFamily="18" charset="0"/>
                <a:ea typeface="Times New Roman" panose="02020603050405020304" pitchFamily="18" charset="0"/>
              </a:rPr>
              <a:t>This project, part of the Data Analysis program at Merit America, aims to analyze how casual riders and annual members use Cyclistic bike-share services differently, to develop a marketing strategy to increase memberships. Casual riders represent 87% of total rides, typically riding more between Thursday and Sunday, while members ride mainly on Saturdays and Sundays. The analysis challenges the initial hypothesis that annual members ride more frequently due to prepaid subscriptions.</a:t>
            </a:r>
          </a:p>
          <a:p>
            <a:pPr marL="0" indent="0">
              <a:buNone/>
            </a:pPr>
            <a:endParaRPr lang="en-US" sz="2400" dirty="0">
              <a:effectLst/>
              <a:latin typeface="Times New Roman" panose="02020603050405020304" pitchFamily="18" charset="0"/>
              <a:ea typeface="Times New Roman" panose="02020603050405020304" pitchFamily="18" charset="0"/>
            </a:endParaRPr>
          </a:p>
          <a:p>
            <a:pPr marL="0" indent="0">
              <a:buNone/>
            </a:pP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7384161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1F04C-86C0-A364-5CB0-ABBC6A7BDEE7}"/>
              </a:ext>
            </a:extLst>
          </p:cNvPr>
          <p:cNvSpPr>
            <a:spLocks noGrp="1"/>
          </p:cNvSpPr>
          <p:nvPr>
            <p:ph type="title"/>
          </p:nvPr>
        </p:nvSpPr>
        <p:spPr/>
        <p:txBody>
          <a:bodyPr>
            <a:normAutofit fontScale="90000"/>
          </a:bodyPr>
          <a:lstStyle/>
          <a:p>
            <a:pPr marL="0" marR="0" algn="ctr">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 </a:t>
            </a:r>
            <a:br>
              <a:rPr lang="en-US" sz="1800" dirty="0">
                <a:effectLst/>
                <a:latin typeface="Times New Roman" panose="02020603050405020304" pitchFamily="18" charset="0"/>
                <a:ea typeface="Times New Roman" panose="02020603050405020304" pitchFamily="18" charset="0"/>
              </a:rPr>
            </a:br>
            <a:r>
              <a:rPr lang="en-US" sz="1800" dirty="0">
                <a:solidFill>
                  <a:schemeClr val="accent5">
                    <a:lumMod val="60000"/>
                    <a:lumOff val="40000"/>
                  </a:schemeClr>
                </a:solidFill>
                <a:effectLst/>
                <a:latin typeface="Times New Roman" panose="02020603050405020304" pitchFamily="18" charset="0"/>
                <a:ea typeface="Times New Roman" panose="02020603050405020304" pitchFamily="18" charset="0"/>
              </a:rPr>
              <a:t>Figure 1.14 Casual vs. </a:t>
            </a:r>
            <a:r>
              <a:rPr lang="en-US" sz="1800" dirty="0" err="1">
                <a:solidFill>
                  <a:schemeClr val="accent5">
                    <a:lumMod val="60000"/>
                    <a:lumOff val="40000"/>
                  </a:schemeClr>
                </a:solidFill>
                <a:effectLst/>
                <a:latin typeface="Times New Roman" panose="02020603050405020304" pitchFamily="18" charset="0"/>
                <a:ea typeface="Times New Roman" panose="02020603050405020304" pitchFamily="18" charset="0"/>
              </a:rPr>
              <a:t>all_trips_day_of_week</a:t>
            </a:r>
            <a:br>
              <a:rPr lang="en-US" sz="1800" dirty="0">
                <a:effectLst/>
                <a:latin typeface="Times New Roman" panose="02020603050405020304" pitchFamily="18" charset="0"/>
                <a:ea typeface="Times New Roman" panose="02020603050405020304" pitchFamily="18" charset="0"/>
              </a:rPr>
            </a:br>
            <a:endParaRPr lang="en-US" dirty="0"/>
          </a:p>
        </p:txBody>
      </p:sp>
      <p:pic>
        <p:nvPicPr>
          <p:cNvPr id="4" name="Content Placeholder 3">
            <a:extLst>
              <a:ext uri="{FF2B5EF4-FFF2-40B4-BE49-F238E27FC236}">
                <a16:creationId xmlns:a16="http://schemas.microsoft.com/office/drawing/2014/main" id="{CCF0A9F2-7F22-903C-E8F5-C398D41F2E0E}"/>
              </a:ext>
            </a:extLst>
          </p:cNvPr>
          <p:cNvPicPr>
            <a:picLocks noGrp="1" noChangeAspect="1"/>
          </p:cNvPicPr>
          <p:nvPr>
            <p:ph idx="1"/>
          </p:nvPr>
        </p:nvPicPr>
        <p:blipFill>
          <a:blip r:embed="rId2"/>
          <a:stretch>
            <a:fillRect/>
          </a:stretch>
        </p:blipFill>
        <p:spPr>
          <a:xfrm>
            <a:off x="3946739" y="1729232"/>
            <a:ext cx="6508322" cy="4024313"/>
          </a:xfrm>
          <a:prstGeom prst="rect">
            <a:avLst/>
          </a:prstGeom>
          <a:scene3d>
            <a:camera prst="orthographicFront"/>
            <a:lightRig rig="threePt" dir="t"/>
          </a:scene3d>
          <a:sp3d extrusionH="76200">
            <a:extrusionClr>
              <a:srgbClr val="7030A0"/>
            </a:extrusionClr>
          </a:sp3d>
        </p:spPr>
      </p:pic>
    </p:spTree>
    <p:extLst>
      <p:ext uri="{BB962C8B-B14F-4D97-AF65-F5344CB8AC3E}">
        <p14:creationId xmlns:p14="http://schemas.microsoft.com/office/powerpoint/2010/main" val="29599669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84579-4190-B67B-479E-13FFCE494625}"/>
              </a:ext>
            </a:extLst>
          </p:cNvPr>
          <p:cNvSpPr>
            <a:spLocks noGrp="1"/>
          </p:cNvSpPr>
          <p:nvPr>
            <p:ph type="title"/>
          </p:nvPr>
        </p:nvSpPr>
        <p:spPr/>
        <p:txBody>
          <a:bodyPr>
            <a:normAutofit fontScale="90000"/>
          </a:bodyPr>
          <a:lstStyle/>
          <a:p>
            <a:pPr marL="0" marR="0" algn="ctr">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 </a:t>
            </a:r>
            <a:br>
              <a:rPr lang="en-US" sz="1800" dirty="0">
                <a:effectLst/>
                <a:latin typeface="Times New Roman" panose="02020603050405020304" pitchFamily="18" charset="0"/>
                <a:ea typeface="Times New Roman" panose="02020603050405020304" pitchFamily="18" charset="0"/>
              </a:rPr>
            </a:br>
            <a:r>
              <a:rPr lang="en-US" sz="1800" dirty="0">
                <a:solidFill>
                  <a:schemeClr val="accent5">
                    <a:lumMod val="75000"/>
                  </a:schemeClr>
                </a:solidFill>
                <a:effectLst/>
                <a:latin typeface="Times New Roman" panose="02020603050405020304" pitchFamily="18" charset="0"/>
                <a:ea typeface="Times New Roman" panose="02020603050405020304" pitchFamily="18" charset="0"/>
              </a:rPr>
              <a:t>Figure1.15 casual and member all_trips_ length by day_of_week</a:t>
            </a:r>
            <a:br>
              <a:rPr lang="en-US" sz="1800" dirty="0">
                <a:effectLst/>
                <a:latin typeface="Times New Roman" panose="02020603050405020304" pitchFamily="18" charset="0"/>
                <a:ea typeface="Times New Roman" panose="02020603050405020304" pitchFamily="18" charset="0"/>
              </a:rPr>
            </a:br>
            <a:endParaRPr lang="en-US" dirty="0"/>
          </a:p>
        </p:txBody>
      </p:sp>
      <p:pic>
        <p:nvPicPr>
          <p:cNvPr id="4" name="Content Placeholder 3">
            <a:extLst>
              <a:ext uri="{FF2B5EF4-FFF2-40B4-BE49-F238E27FC236}">
                <a16:creationId xmlns:a16="http://schemas.microsoft.com/office/drawing/2014/main" id="{42A014B9-E01F-B3CC-E8F1-C51823B9FA02}"/>
              </a:ext>
            </a:extLst>
          </p:cNvPr>
          <p:cNvPicPr>
            <a:picLocks noGrp="1" noChangeAspect="1"/>
          </p:cNvPicPr>
          <p:nvPr>
            <p:ph idx="1"/>
          </p:nvPr>
        </p:nvPicPr>
        <p:blipFill>
          <a:blip r:embed="rId2"/>
          <a:stretch>
            <a:fillRect/>
          </a:stretch>
        </p:blipFill>
        <p:spPr>
          <a:xfrm>
            <a:off x="3801208" y="1864144"/>
            <a:ext cx="6508322" cy="4024313"/>
          </a:xfrm>
          <a:prstGeom prst="rect">
            <a:avLst/>
          </a:prstGeom>
        </p:spPr>
      </p:pic>
    </p:spTree>
    <p:extLst>
      <p:ext uri="{BB962C8B-B14F-4D97-AF65-F5344CB8AC3E}">
        <p14:creationId xmlns:p14="http://schemas.microsoft.com/office/powerpoint/2010/main" val="22440079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041C-9C50-7C11-11A8-532598B0E56D}"/>
              </a:ext>
            </a:extLst>
          </p:cNvPr>
          <p:cNvSpPr>
            <a:spLocks noGrp="1"/>
          </p:cNvSpPr>
          <p:nvPr>
            <p:ph type="title"/>
          </p:nvPr>
        </p:nvSpPr>
        <p:spPr/>
        <p:txBody>
          <a:bodyPr/>
          <a:lstStyle/>
          <a:p>
            <a:pPr algn="ctr"/>
            <a:r>
              <a:rPr lang="en-US" sz="2000" dirty="0">
                <a:solidFill>
                  <a:schemeClr val="accent5">
                    <a:lumMod val="75000"/>
                  </a:schemeClr>
                </a:solidFill>
                <a:effectLst/>
                <a:latin typeface="Times New Roman" panose="02020603050405020304" pitchFamily="18" charset="0"/>
                <a:ea typeface="Times New Roman" panose="02020603050405020304" pitchFamily="18" charset="0"/>
              </a:rPr>
              <a:t>Figure 1.16 Casual, member, and grand Total all_trips_length by day_of_week</a:t>
            </a:r>
            <a:br>
              <a:rPr lang="en-US" sz="1800" dirty="0">
                <a:effectLst/>
                <a:latin typeface="Times New Roman" panose="02020603050405020304" pitchFamily="18" charset="0"/>
                <a:ea typeface="Times New Roman" panose="02020603050405020304" pitchFamily="18" charset="0"/>
              </a:rPr>
            </a:br>
            <a:endParaRPr lang="en-US" dirty="0"/>
          </a:p>
        </p:txBody>
      </p:sp>
      <p:pic>
        <p:nvPicPr>
          <p:cNvPr id="4" name="Content Placeholder 3">
            <a:extLst>
              <a:ext uri="{FF2B5EF4-FFF2-40B4-BE49-F238E27FC236}">
                <a16:creationId xmlns:a16="http://schemas.microsoft.com/office/drawing/2014/main" id="{50076D46-3545-72F4-CC50-B9998530AD68}"/>
              </a:ext>
            </a:extLst>
          </p:cNvPr>
          <p:cNvPicPr>
            <a:picLocks noGrp="1" noChangeAspect="1"/>
          </p:cNvPicPr>
          <p:nvPr>
            <p:ph idx="1"/>
          </p:nvPr>
        </p:nvPicPr>
        <p:blipFill>
          <a:blip r:embed="rId2"/>
          <a:stretch>
            <a:fillRect/>
          </a:stretch>
        </p:blipFill>
        <p:spPr>
          <a:xfrm>
            <a:off x="2895600" y="1924105"/>
            <a:ext cx="7477593" cy="4356774"/>
          </a:xfrm>
          <a:prstGeom prst="rect">
            <a:avLst/>
          </a:prstGeom>
        </p:spPr>
      </p:pic>
    </p:spTree>
    <p:extLst>
      <p:ext uri="{BB962C8B-B14F-4D97-AF65-F5344CB8AC3E}">
        <p14:creationId xmlns:p14="http://schemas.microsoft.com/office/powerpoint/2010/main" val="30206780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4372F4-1FB8-6073-106D-E56F82827236}"/>
              </a:ext>
            </a:extLst>
          </p:cNvPr>
          <p:cNvSpPr txBox="1"/>
          <p:nvPr/>
        </p:nvSpPr>
        <p:spPr>
          <a:xfrm>
            <a:off x="214313" y="1560172"/>
            <a:ext cx="10858500" cy="3365921"/>
          </a:xfrm>
          <a:prstGeom prst="rect">
            <a:avLst/>
          </a:prstGeom>
          <a:noFill/>
        </p:spPr>
        <p:txBody>
          <a:bodyPr wrap="square">
            <a:spAutoFit/>
          </a:bodyPr>
          <a:lstStyle/>
          <a:p>
            <a:pPr algn="just">
              <a:lnSpc>
                <a:spcPct val="150000"/>
              </a:lnSpc>
            </a:pPr>
            <a:r>
              <a:rPr lang="en-US" sz="1800" kern="0" dirty="0">
                <a:effectLst/>
                <a:latin typeface="Times New Roman" panose="02020603050405020304" pitchFamily="18" charset="0"/>
                <a:ea typeface="Times New Roman" panose="02020603050405020304" pitchFamily="18" charset="0"/>
              </a:rPr>
              <a:t>An increase in memberships would be an important measure for the company to facilitate the process for people to become members. One way that Cyclistic can increase memberships is by using digital media to influence casual riders to join. To encourage casual riders to become members, Cyclistic can provide discounts during specific times of the day or month exclusively for members, create an app that allows riders to establish profiles with information such as age, gender, occupation, and geographic location, and design a loyalty program specifically for casual riders. Additionally, launching a campaign to boost member usage during less popular months could be beneficial. These are some common strategies Cyclistic can employ using digital media to influence casual riders to become members and increase the overall membership numbers</a:t>
            </a:r>
            <a:r>
              <a:rPr lang="en-US" dirty="0">
                <a:effectLst/>
              </a:rPr>
              <a:t> </a:t>
            </a:r>
            <a:endParaRPr lang="en-US" dirty="0"/>
          </a:p>
        </p:txBody>
      </p:sp>
    </p:spTree>
    <p:extLst>
      <p:ext uri="{BB962C8B-B14F-4D97-AF65-F5344CB8AC3E}">
        <p14:creationId xmlns:p14="http://schemas.microsoft.com/office/powerpoint/2010/main" val="7118445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44EED-325F-17AD-785B-73AFCB586089}"/>
              </a:ext>
            </a:extLst>
          </p:cNvPr>
          <p:cNvSpPr>
            <a:spLocks noGrp="1"/>
          </p:cNvSpPr>
          <p:nvPr>
            <p:ph type="title"/>
          </p:nvPr>
        </p:nvSpPr>
        <p:spPr/>
        <p:txBody>
          <a:bodyPr/>
          <a:lstStyle/>
          <a:p>
            <a:pPr algn="ctr"/>
            <a:r>
              <a:rPr lang="en-US" sz="2400" b="1" dirty="0">
                <a:solidFill>
                  <a:srgbClr val="00B0F0"/>
                </a:solidFill>
                <a:effectLst/>
                <a:latin typeface="Times New Roman" panose="02020603050405020304" pitchFamily="18" charset="0"/>
                <a:ea typeface="Times New Roman" panose="02020603050405020304" pitchFamily="18" charset="0"/>
              </a:rPr>
              <a:t>CONCLUSION AND RECOMMENDATION</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B7038431-B66F-EFE7-3513-A47C834F045B}"/>
              </a:ext>
            </a:extLst>
          </p:cNvPr>
          <p:cNvSpPr>
            <a:spLocks noGrp="1"/>
          </p:cNvSpPr>
          <p:nvPr>
            <p:ph idx="1"/>
          </p:nvPr>
        </p:nvSpPr>
        <p:spPr/>
        <p:txBody>
          <a:bodyPr>
            <a:normAutofit fontScale="77500" lnSpcReduction="20000"/>
          </a:bodyPr>
          <a:lstStyle/>
          <a:p>
            <a:pPr marL="0" marR="0" indent="0" algn="just">
              <a:lnSpc>
                <a:spcPct val="160000"/>
              </a:lnSpc>
              <a:spcBef>
                <a:spcPts val="0"/>
              </a:spcBef>
              <a:spcAft>
                <a:spcPts val="0"/>
              </a:spcAft>
              <a:buNone/>
            </a:pPr>
            <a:r>
              <a:rPr lang="en-US" sz="1900" dirty="0">
                <a:effectLst/>
                <a:latin typeface="Times New Roman" panose="02020603050405020304" pitchFamily="18" charset="0"/>
                <a:ea typeface="Times New Roman" panose="02020603050405020304" pitchFamily="18" charset="0"/>
              </a:rPr>
              <a:t>After analyzing the data collected between 2019 and 2020, we found that casual riders and members use Cyclistic bikes differently. On average, casual riders account for 87% of all rides, indicating that non-members use the bikes significantly more than members. This finding contrasts with our initial hypothesis that “annual members use the service more frequently than casual riders because the prepaid subscription encourages them to take rides more often than if they didn’t have an annual membership.” The number of rides varies depending on the day of the week, with many casual riders preferring to use Cyclistic bikes from Thursday to Sunday. In contrast, members tend to ride primarily on Saturdays and Sundays. The highest number of casual rides occurs on Thursdays, while the majority of member rides take place on Sundays.</a:t>
            </a:r>
          </a:p>
          <a:p>
            <a:pPr marL="0" marR="0" indent="0" algn="just">
              <a:lnSpc>
                <a:spcPct val="160000"/>
              </a:lnSpc>
              <a:spcBef>
                <a:spcPts val="0"/>
              </a:spcBef>
              <a:spcAft>
                <a:spcPts val="0"/>
              </a:spcAft>
              <a:buNone/>
            </a:pPr>
            <a:r>
              <a:rPr lang="en-US" sz="1900" dirty="0">
                <a:effectLst/>
                <a:latin typeface="Times New Roman" panose="02020603050405020304" pitchFamily="18" charset="0"/>
                <a:ea typeface="Times New Roman" panose="02020603050405020304" pitchFamily="18" charset="0"/>
              </a:rPr>
              <a:t>As we mentioned in our second hypothesis, “Cyclistic could introduce a subscription model that is easy to customize and flexible, offering price reductions or promotions for new users,” the benefits offered by Cyclistic are the primary reasons casual riders might choose to become members. Discounts on certain days, especially during weekends, could incentivize casual riders to join Cyclistic. The company could leverage digital media to influence casual riders to become members while offering benefits such as:</a:t>
            </a:r>
          </a:p>
          <a:p>
            <a:endParaRPr lang="en-US" dirty="0"/>
          </a:p>
        </p:txBody>
      </p:sp>
    </p:spTree>
    <p:extLst>
      <p:ext uri="{BB962C8B-B14F-4D97-AF65-F5344CB8AC3E}">
        <p14:creationId xmlns:p14="http://schemas.microsoft.com/office/powerpoint/2010/main" val="20843445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30E8416-697D-E72E-D328-2CF3E757EF28}"/>
              </a:ext>
            </a:extLst>
          </p:cNvPr>
          <p:cNvSpPr txBox="1"/>
          <p:nvPr/>
        </p:nvSpPr>
        <p:spPr>
          <a:xfrm>
            <a:off x="413164" y="1803600"/>
            <a:ext cx="11244263" cy="5351658"/>
          </a:xfrm>
          <a:prstGeom prst="rect">
            <a:avLst/>
          </a:prstGeom>
          <a:noFill/>
        </p:spPr>
        <p:txBody>
          <a:bodyPr wrap="square">
            <a:spAutoFit/>
          </a:bodyPr>
          <a:lstStyle/>
          <a:p>
            <a:pPr marL="0" marR="0" algn="just">
              <a:lnSpc>
                <a:spcPct val="150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A self-service bike program can succeed quickly if the marketing manager implements strategies that encourage casual riders to become members and motivate current members to pay for subscriptions. Based on the data analyzed and our observations of the various trends in Cyclistic bike usage, we can make specific recommendations to help the bike-share navigate rapid success by using digital media:</a:t>
            </a:r>
          </a:p>
          <a:p>
            <a:pPr marL="285750" marR="0" indent="-285750" algn="just">
              <a:lnSpc>
                <a:spcPct val="150000"/>
              </a:lnSpc>
              <a:spcBef>
                <a:spcPts val="0"/>
              </a:spcBef>
              <a:spcAft>
                <a:spcPts val="0"/>
              </a:spcAft>
              <a:buFont typeface="Arial" panose="020B0604020202020204" pitchFamily="34" charset="0"/>
              <a:buChar char="•"/>
            </a:pPr>
            <a:r>
              <a:rPr lang="en-US" sz="2000" b="1" dirty="0">
                <a:solidFill>
                  <a:srgbClr val="0070C0"/>
                </a:solidFill>
                <a:effectLst/>
                <a:latin typeface="Times New Roman" panose="02020603050405020304" pitchFamily="18" charset="0"/>
                <a:ea typeface="Times New Roman" panose="02020603050405020304" pitchFamily="18" charset="0"/>
              </a:rPr>
              <a:t>Highlight the benefits of membership and why casual riders might be unaware of them. Provide discounts for Saturdays and Sundays, as these are the days when members use Cyclistic bikes more often.</a:t>
            </a:r>
          </a:p>
          <a:p>
            <a:pPr marL="342900" marR="0" lvl="0" indent="-342900" algn="just">
              <a:lnSpc>
                <a:spcPct val="150000"/>
              </a:lnSpc>
              <a:spcBef>
                <a:spcPts val="0"/>
              </a:spcBef>
              <a:spcAft>
                <a:spcPts val="0"/>
              </a:spcAft>
              <a:buSzPts val="1000"/>
              <a:buFont typeface="Symbol" pitchFamily="2" charset="2"/>
              <a:buChar char=""/>
              <a:tabLst>
                <a:tab pos="457200" algn="l"/>
              </a:tabLst>
            </a:pPr>
            <a:r>
              <a:rPr lang="en-US" sz="2000" b="1" dirty="0">
                <a:solidFill>
                  <a:srgbClr val="0070C0"/>
                </a:solidFill>
                <a:effectLst/>
                <a:latin typeface="Times New Roman" panose="02020603050405020304" pitchFamily="18" charset="0"/>
                <a:ea typeface="Times New Roman" panose="02020603050405020304" pitchFamily="18" charset="0"/>
              </a:rPr>
              <a:t>Conduct marketing campaigns at tourist and recreational locations.</a:t>
            </a:r>
          </a:p>
          <a:p>
            <a:pPr marL="342900" marR="0" lvl="0" indent="-342900" algn="just">
              <a:lnSpc>
                <a:spcPct val="150000"/>
              </a:lnSpc>
              <a:spcBef>
                <a:spcPts val="0"/>
              </a:spcBef>
              <a:spcAft>
                <a:spcPts val="0"/>
              </a:spcAft>
              <a:buSzPts val="1000"/>
              <a:buFont typeface="Symbol" pitchFamily="2" charset="2"/>
              <a:buChar char=""/>
              <a:tabLst>
                <a:tab pos="457200" algn="l"/>
              </a:tabLst>
            </a:pPr>
            <a:r>
              <a:rPr lang="en-US" sz="2000" b="1" dirty="0">
                <a:solidFill>
                  <a:srgbClr val="0070C0"/>
                </a:solidFill>
                <a:effectLst/>
                <a:latin typeface="Times New Roman" panose="02020603050405020304" pitchFamily="18" charset="0"/>
                <a:ea typeface="Times New Roman" panose="02020603050405020304" pitchFamily="18" charset="0"/>
              </a:rPr>
              <a:t>Offer membership benefits, including at least one free Saturday or Sunday each month.</a:t>
            </a:r>
          </a:p>
          <a:p>
            <a:pPr marL="342900" marR="0" lvl="0" indent="-342900" algn="just">
              <a:lnSpc>
                <a:spcPct val="150000"/>
              </a:lnSpc>
              <a:spcBef>
                <a:spcPts val="0"/>
              </a:spcBef>
              <a:spcAft>
                <a:spcPts val="0"/>
              </a:spcAft>
              <a:buSzPts val="1000"/>
              <a:buFont typeface="Symbol" pitchFamily="2" charset="2"/>
              <a:buChar char=""/>
              <a:tabLst>
                <a:tab pos="457200" algn="l"/>
              </a:tabLst>
            </a:pPr>
            <a:r>
              <a:rPr lang="en-US" sz="2000" b="1" dirty="0">
                <a:solidFill>
                  <a:srgbClr val="0070C0"/>
                </a:solidFill>
                <a:effectLst/>
                <a:latin typeface="Times New Roman" panose="02020603050405020304" pitchFamily="18" charset="0"/>
                <a:ea typeface="Times New Roman" panose="02020603050405020304" pitchFamily="18" charset="0"/>
              </a:rPr>
              <a:t>Create an app that allows riders to establish profiles with information such as name, age, gender, occupation, and location.</a:t>
            </a:r>
          </a:p>
          <a:p>
            <a:pPr marL="0" marR="0" algn="just">
              <a:lnSpc>
                <a:spcPct val="150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449611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FF9DA-1BE6-D7A5-EDE2-9806A170D2BA}"/>
              </a:ext>
            </a:extLst>
          </p:cNvPr>
          <p:cNvSpPr>
            <a:spLocks noGrp="1"/>
          </p:cNvSpPr>
          <p:nvPr>
            <p:ph type="title"/>
          </p:nvPr>
        </p:nvSpPr>
        <p:spPr/>
        <p:txBody>
          <a:bodyPr>
            <a:normAutofit fontScale="90000"/>
          </a:bodyPr>
          <a:lstStyle/>
          <a:p>
            <a:pPr algn="ctr"/>
            <a:r>
              <a:rPr lang="en-US" sz="2000" b="1" dirty="0">
                <a:solidFill>
                  <a:srgbClr val="00B0F0"/>
                </a:solidFill>
                <a:effectLst/>
                <a:latin typeface="Times New Roman" panose="02020603050405020304" pitchFamily="18" charset="0"/>
                <a:ea typeface="Times New Roman" panose="02020603050405020304" pitchFamily="18" charset="0"/>
              </a:rPr>
              <a:t>Key recommendations to increase memberships include</a:t>
            </a:r>
            <a:r>
              <a:rPr lang="en-US" sz="4000" b="1" dirty="0">
                <a:solidFill>
                  <a:srgbClr val="00B0F0"/>
                </a:solidFill>
                <a:effectLst/>
                <a:latin typeface="Times New Roman" panose="02020603050405020304" pitchFamily="18" charset="0"/>
                <a:ea typeface="Times New Roman" panose="02020603050405020304" pitchFamily="18" charset="0"/>
              </a:rPr>
              <a:t>:</a:t>
            </a:r>
            <a:br>
              <a:rPr lang="en-US" sz="4000" b="1"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0D9127D0-A3D7-52A1-5B5F-267B260E77D8}"/>
              </a:ext>
            </a:extLst>
          </p:cNvPr>
          <p:cNvSpPr>
            <a:spLocks noGrp="1"/>
          </p:cNvSpPr>
          <p:nvPr>
            <p:ph idx="1"/>
          </p:nvPr>
        </p:nvSpPr>
        <p:spPr/>
        <p:txBody>
          <a:bodyPr>
            <a:normAutofit fontScale="92500" lnSpcReduction="10000"/>
          </a:bodyPr>
          <a:lstStyle/>
          <a:p>
            <a:pPr marL="342900" marR="0" lvl="0" indent="-342900" algn="just">
              <a:lnSpc>
                <a:spcPct val="150000"/>
              </a:lnSpc>
              <a:spcBef>
                <a:spcPts val="0"/>
              </a:spcBef>
              <a:spcAft>
                <a:spcPts val="0"/>
              </a:spcAft>
              <a:buSzPts val="1000"/>
              <a:buFont typeface="Symbol" pitchFamily="2" charset="2"/>
              <a:buChar char=""/>
              <a:tabLst>
                <a:tab pos="457200" algn="l"/>
              </a:tabLst>
            </a:pPr>
            <a:r>
              <a:rPr lang="en-US" sz="2400" b="1" dirty="0">
                <a:effectLst/>
                <a:latin typeface="Times New Roman" panose="02020603050405020304" pitchFamily="18" charset="0"/>
                <a:ea typeface="Times New Roman" panose="02020603050405020304" pitchFamily="18" charset="0"/>
              </a:rPr>
              <a:t>Offering discounts on weekends, particularly for members.</a:t>
            </a:r>
          </a:p>
          <a:p>
            <a:pPr marL="342900" marR="0" lvl="0" indent="-342900" algn="just">
              <a:lnSpc>
                <a:spcPct val="150000"/>
              </a:lnSpc>
              <a:spcBef>
                <a:spcPts val="0"/>
              </a:spcBef>
              <a:spcAft>
                <a:spcPts val="0"/>
              </a:spcAft>
              <a:buSzPts val="1000"/>
              <a:buFont typeface="Symbol" pitchFamily="2" charset="2"/>
              <a:buChar char=""/>
              <a:tabLst>
                <a:tab pos="457200" algn="l"/>
              </a:tabLst>
            </a:pPr>
            <a:r>
              <a:rPr lang="en-US" sz="2400" b="1" dirty="0">
                <a:effectLst/>
                <a:latin typeface="Times New Roman" panose="02020603050405020304" pitchFamily="18" charset="0"/>
                <a:ea typeface="Times New Roman" panose="02020603050405020304" pitchFamily="18" charset="0"/>
              </a:rPr>
              <a:t>Designing a loyalty program for casual riders.</a:t>
            </a:r>
          </a:p>
          <a:p>
            <a:pPr marL="342900" marR="0" lvl="0" indent="-342900" algn="just">
              <a:lnSpc>
                <a:spcPct val="150000"/>
              </a:lnSpc>
              <a:spcBef>
                <a:spcPts val="0"/>
              </a:spcBef>
              <a:spcAft>
                <a:spcPts val="0"/>
              </a:spcAft>
              <a:buSzPts val="1000"/>
              <a:buFont typeface="Symbol" pitchFamily="2" charset="2"/>
              <a:buChar char=""/>
              <a:tabLst>
                <a:tab pos="457200" algn="l"/>
              </a:tabLst>
            </a:pPr>
            <a:r>
              <a:rPr lang="en-US" sz="2400" b="1" dirty="0">
                <a:effectLst/>
                <a:latin typeface="Times New Roman" panose="02020603050405020304" pitchFamily="18" charset="0"/>
                <a:ea typeface="Times New Roman" panose="02020603050405020304" pitchFamily="18" charset="0"/>
              </a:rPr>
              <a:t>Leveraging digital media to highlight membership benefits.</a:t>
            </a:r>
          </a:p>
          <a:p>
            <a:pPr marL="342900" marR="0" lvl="0" indent="-342900" algn="just">
              <a:lnSpc>
                <a:spcPct val="150000"/>
              </a:lnSpc>
              <a:spcBef>
                <a:spcPts val="0"/>
              </a:spcBef>
              <a:spcAft>
                <a:spcPts val="0"/>
              </a:spcAft>
              <a:buSzPts val="1000"/>
              <a:buFont typeface="Symbol" pitchFamily="2" charset="2"/>
              <a:buChar char=""/>
              <a:tabLst>
                <a:tab pos="457200" algn="l"/>
              </a:tabLst>
            </a:pPr>
            <a:r>
              <a:rPr lang="en-US" sz="2400" b="1" dirty="0">
                <a:effectLst/>
                <a:latin typeface="Times New Roman" panose="02020603050405020304" pitchFamily="18" charset="0"/>
                <a:ea typeface="Times New Roman" panose="02020603050405020304" pitchFamily="18" charset="0"/>
              </a:rPr>
              <a:t>Creating a user-friendly app to collect rider information.</a:t>
            </a:r>
          </a:p>
          <a:p>
            <a:pPr marL="342900" marR="0" lvl="0" indent="-342900" algn="just">
              <a:lnSpc>
                <a:spcPct val="150000"/>
              </a:lnSpc>
              <a:spcBef>
                <a:spcPts val="0"/>
              </a:spcBef>
              <a:spcAft>
                <a:spcPts val="0"/>
              </a:spcAft>
              <a:buSzPts val="1000"/>
              <a:buFont typeface="Symbol" pitchFamily="2" charset="2"/>
              <a:buChar char=""/>
              <a:tabLst>
                <a:tab pos="457200" algn="l"/>
              </a:tabLst>
            </a:pPr>
            <a:r>
              <a:rPr lang="en-US" sz="2400" b="1" dirty="0">
                <a:effectLst/>
                <a:latin typeface="Times New Roman" panose="02020603050405020304" pitchFamily="18" charset="0"/>
                <a:ea typeface="Times New Roman" panose="02020603050405020304" pitchFamily="18" charset="0"/>
              </a:rPr>
              <a:t>Launching marketing campaigns in recreational locations and promoting membership benefits during off-peak months.</a:t>
            </a:r>
          </a:p>
          <a:p>
            <a:pPr marL="0" marR="0" algn="just">
              <a:lnSpc>
                <a:spcPct val="150000"/>
              </a:lnSpc>
              <a:spcBef>
                <a:spcPts val="0"/>
              </a:spcBef>
              <a:spcAft>
                <a:spcPts val="0"/>
              </a:spcAft>
            </a:pPr>
            <a:r>
              <a:rPr lang="en-US" sz="2400" b="1" dirty="0">
                <a:effectLst/>
                <a:latin typeface="Times New Roman" panose="02020603050405020304" pitchFamily="18" charset="0"/>
                <a:ea typeface="Times New Roman" panose="02020603050405020304" pitchFamily="18" charset="0"/>
              </a:rPr>
              <a:t>These strategies aim to convert casual riders into members and encourage existing members to maintain their subscriptions.</a:t>
            </a:r>
          </a:p>
          <a:p>
            <a:endParaRPr lang="en-US" dirty="0"/>
          </a:p>
        </p:txBody>
      </p:sp>
    </p:spTree>
    <p:extLst>
      <p:ext uri="{BB962C8B-B14F-4D97-AF65-F5344CB8AC3E}">
        <p14:creationId xmlns:p14="http://schemas.microsoft.com/office/powerpoint/2010/main" val="3078419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729B0-718D-45F3-5237-D5BD30F7FF80}"/>
              </a:ext>
            </a:extLst>
          </p:cNvPr>
          <p:cNvSpPr>
            <a:spLocks noGrp="1"/>
          </p:cNvSpPr>
          <p:nvPr>
            <p:ph type="title"/>
          </p:nvPr>
        </p:nvSpPr>
        <p:spPr/>
        <p:txBody>
          <a:bodyPr/>
          <a:lstStyle/>
          <a:p>
            <a:pPr algn="ctr"/>
            <a:r>
              <a:rPr lang="en-US" sz="2800" b="1" dirty="0">
                <a:solidFill>
                  <a:srgbClr val="00B0F0"/>
                </a:solidFill>
                <a:effectLst/>
                <a:latin typeface="Times New Roman" panose="02020603050405020304" pitchFamily="18" charset="0"/>
                <a:ea typeface="Times New Roman" panose="02020603050405020304" pitchFamily="18" charset="0"/>
              </a:rPr>
              <a:t>INTRODUCTION</a:t>
            </a:r>
            <a:r>
              <a:rPr lang="en-US" sz="2800" b="1" dirty="0">
                <a:effectLst/>
                <a:latin typeface="Times New Roman" panose="02020603050405020304" pitchFamily="18" charset="0"/>
                <a:ea typeface="Times New Roman" panose="02020603050405020304" pitchFamily="18" charset="0"/>
              </a:rPr>
              <a:t> </a:t>
            </a:r>
            <a:r>
              <a:rPr lang="en-US" sz="2800" b="1" dirty="0">
                <a:solidFill>
                  <a:srgbClr val="00B0F0"/>
                </a:solidFill>
                <a:effectLst/>
                <a:latin typeface="Times New Roman" panose="02020603050405020304" pitchFamily="18" charset="0"/>
                <a:ea typeface="Times New Roman" panose="02020603050405020304" pitchFamily="18" charset="0"/>
              </a:rPr>
              <a:t>AND  CONTEXT</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8BCCA568-A892-8FF0-6F0B-7B17FDBF42C2}"/>
              </a:ext>
            </a:extLst>
          </p:cNvPr>
          <p:cNvSpPr>
            <a:spLocks noGrp="1"/>
          </p:cNvSpPr>
          <p:nvPr>
            <p:ph idx="1"/>
          </p:nvPr>
        </p:nvSpPr>
        <p:spPr/>
        <p:txBody>
          <a:bodyPr>
            <a:normAutofit fontScale="92500" lnSpcReduction="10000"/>
          </a:bodyPr>
          <a:lstStyle/>
          <a:p>
            <a:pPr marL="0" indent="0">
              <a:lnSpc>
                <a:spcPct val="150000"/>
              </a:lnSpc>
              <a:buNone/>
            </a:pPr>
            <a:r>
              <a:rPr lang="en-US" sz="2400" b="1" dirty="0">
                <a:effectLst/>
                <a:latin typeface="Times New Roman" panose="02020603050405020304" pitchFamily="18" charset="0"/>
                <a:ea typeface="Times New Roman" panose="02020603050405020304" pitchFamily="18" charset="0"/>
              </a:rPr>
              <a:t>This work is part of the Data Analysis program at Merit America. As a data analyst, completing a project at the end of the Capstone program is essential. The primary goal of this project is to earn a Data Analyst certificate. However, it also allows employers to evaluate job-relevant skills and gain insight into how candidates tackle common data-related challenges. This project will be a key component in building our professional portfolio. For the assignment, we will work with a fictional company and key team members to address business questions using data analysis steps: asking, preparing, processing, analyzing, sharing, and acting</a:t>
            </a:r>
            <a:r>
              <a:rPr lang="en-US" sz="1800" dirty="0">
                <a:effectLst/>
                <a:latin typeface="Times New Roman" panose="02020603050405020304" pitchFamily="18" charset="0"/>
                <a:ea typeface="Times New Roman" panose="02020603050405020304" pitchFamily="18" charset="0"/>
              </a:rPr>
              <a:t>.</a:t>
            </a:r>
          </a:p>
          <a:p>
            <a:endParaRPr lang="en-US" dirty="0"/>
          </a:p>
        </p:txBody>
      </p:sp>
    </p:spTree>
    <p:extLst>
      <p:ext uri="{BB962C8B-B14F-4D97-AF65-F5344CB8AC3E}">
        <p14:creationId xmlns:p14="http://schemas.microsoft.com/office/powerpoint/2010/main" val="2413256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F70D2-2757-A7E7-BDF2-E2AFA4F09F57}"/>
              </a:ext>
            </a:extLst>
          </p:cNvPr>
          <p:cNvSpPr>
            <a:spLocks noGrp="1"/>
          </p:cNvSpPr>
          <p:nvPr>
            <p:ph type="title"/>
          </p:nvPr>
        </p:nvSpPr>
        <p:spPr/>
        <p:txBody>
          <a:bodyPr/>
          <a:lstStyle/>
          <a:p>
            <a:pPr algn="ctr"/>
            <a:r>
              <a:rPr lang="en-US" sz="2400" b="1" dirty="0">
                <a:solidFill>
                  <a:srgbClr val="00B0F0"/>
                </a:solidFill>
                <a:effectLst/>
                <a:latin typeface="Times New Roman" panose="02020603050405020304" pitchFamily="18" charset="0"/>
                <a:ea typeface="Times New Roman" panose="02020603050405020304" pitchFamily="18" charset="0"/>
              </a:rPr>
              <a:t>Scenario </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0E838EF7-F922-A465-2C2E-1C3B10118303}"/>
              </a:ext>
            </a:extLst>
          </p:cNvPr>
          <p:cNvSpPr>
            <a:spLocks noGrp="1"/>
          </p:cNvSpPr>
          <p:nvPr>
            <p:ph idx="1"/>
          </p:nvPr>
        </p:nvSpPr>
        <p:spPr/>
        <p:txBody>
          <a:bodyPr>
            <a:noAutofit/>
          </a:bodyPr>
          <a:lstStyle/>
          <a:p>
            <a:pPr marL="0" indent="0">
              <a:lnSpc>
                <a:spcPct val="160000"/>
              </a:lnSpc>
              <a:buNone/>
            </a:pPr>
            <a:r>
              <a:rPr lang="en-US" sz="1800" dirty="0">
                <a:effectLst/>
                <a:latin typeface="Times New Roman" panose="02020603050405020304" pitchFamily="18" charset="0"/>
                <a:ea typeface="Times New Roman" panose="02020603050405020304" pitchFamily="18" charset="0"/>
              </a:rPr>
              <a:t>As a junior data analyst on the marketing team at Wheelmen, a bike-sharing company in Chicago, the marketing director believes that increasing annual memberships is critical to the company's future success. In this context, our team aims to understand how casual riders and annual members use Cyclistic bikes differently. Based on these insights, we will design a new marketing strategy to convert casual riders into annual members. However, Cyclistic's executives expect us to provide recommendations supported by data analysis and professional data visualizations. </a:t>
            </a:r>
            <a:endParaRPr lang="en-US" sz="1800" b="1" dirty="0">
              <a:solidFill>
                <a:schemeClr val="accent1">
                  <a:lumMod val="20000"/>
                  <a:lumOff val="80000"/>
                </a:schemeClr>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925967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B6B313-2BBD-45C8-0B08-9867DB009C3B}"/>
              </a:ext>
            </a:extLst>
          </p:cNvPr>
          <p:cNvSpPr txBox="1"/>
          <p:nvPr/>
        </p:nvSpPr>
        <p:spPr>
          <a:xfrm>
            <a:off x="671513" y="1740256"/>
            <a:ext cx="10158412" cy="4524315"/>
          </a:xfrm>
          <a:prstGeom prst="rect">
            <a:avLst/>
          </a:prstGeom>
          <a:noFill/>
        </p:spPr>
        <p:txBody>
          <a:bodyPr wrap="square">
            <a:spAutoFit/>
          </a:bodyPr>
          <a:lstStyle/>
          <a:p>
            <a:pPr marL="0" indent="0">
              <a:lnSpc>
                <a:spcPct val="160000"/>
              </a:lnSpc>
              <a:buNone/>
            </a:pPr>
            <a:r>
              <a:rPr lang="en-US" sz="2000" dirty="0">
                <a:effectLst/>
                <a:latin typeface="Times New Roman" panose="02020603050405020304" pitchFamily="18" charset="0"/>
                <a:ea typeface="Times New Roman" panose="02020603050405020304" pitchFamily="18" charset="0"/>
              </a:rPr>
              <a:t>To address this, we will focus on the marketing director's hypothesis and ask the central question of the project:</a:t>
            </a:r>
            <a:r>
              <a:rPr lang="en-US" sz="2000" b="1" i="1" dirty="0">
                <a:effectLst/>
                <a:latin typeface="Times New Roman" panose="02020603050405020304" pitchFamily="18" charset="0"/>
                <a:ea typeface="Times New Roman" panose="02020603050405020304" pitchFamily="18" charset="0"/>
              </a:rPr>
              <a:t>   </a:t>
            </a:r>
          </a:p>
          <a:p>
            <a:pPr marL="0" indent="0">
              <a:buNone/>
            </a:pPr>
            <a:r>
              <a:rPr lang="en-US" sz="2000" i="1" dirty="0">
                <a:solidFill>
                  <a:schemeClr val="accent6">
                    <a:lumMod val="20000"/>
                    <a:lumOff val="80000"/>
                  </a:schemeClr>
                </a:solidFill>
                <a:effectLst/>
                <a:latin typeface="Times New Roman" panose="02020603050405020304" pitchFamily="18" charset="0"/>
                <a:ea typeface="Times New Roman" panose="02020603050405020304" pitchFamily="18" charset="0"/>
              </a:rPr>
              <a:t>		</a:t>
            </a:r>
            <a:r>
              <a:rPr lang="en-US" sz="2400" i="1" dirty="0">
                <a:solidFill>
                  <a:schemeClr val="accent5">
                    <a:lumMod val="60000"/>
                    <a:lumOff val="40000"/>
                  </a:schemeClr>
                </a:solidFill>
                <a:effectLst/>
                <a:latin typeface="Times New Roman" panose="02020603050405020304" pitchFamily="18" charset="0"/>
                <a:ea typeface="Times New Roman" panose="02020603050405020304" pitchFamily="18" charset="0"/>
              </a:rPr>
              <a:t>How does a bike-share navigate speedy success? </a:t>
            </a:r>
            <a:endParaRPr lang="en-US" sz="2400" dirty="0">
              <a:solidFill>
                <a:schemeClr val="accent5">
                  <a:lumMod val="60000"/>
                  <a:lumOff val="40000"/>
                </a:schemeClr>
              </a:solidFill>
              <a:effectLst/>
              <a:latin typeface="Times New Roman" panose="02020603050405020304" pitchFamily="18" charset="0"/>
              <a:ea typeface="Times New Roman" panose="02020603050405020304" pitchFamily="18" charset="0"/>
            </a:endParaRPr>
          </a:p>
          <a:p>
            <a:pPr marL="0" marR="0" indent="0" algn="just">
              <a:lnSpc>
                <a:spcPct val="150000"/>
              </a:lnSpc>
              <a:spcBef>
                <a:spcPts val="0"/>
              </a:spcBef>
              <a:spcAft>
                <a:spcPts val="0"/>
              </a:spcAft>
              <a:buNone/>
            </a:pPr>
            <a:r>
              <a:rPr lang="en-US" sz="2000" dirty="0">
                <a:effectLst/>
                <a:latin typeface="Times New Roman" panose="02020603050405020304" pitchFamily="18" charset="0"/>
                <a:ea typeface="Times New Roman" panose="02020603050405020304" pitchFamily="18" charset="0"/>
              </a:rPr>
              <a:t>To address the main question, we propose the following three key questions to guide the development of Cyclistic’s future marketing strategy:</a:t>
            </a:r>
          </a:p>
          <a:p>
            <a:pPr marL="342900" marR="0" lvl="0" indent="-342900" algn="just">
              <a:lnSpc>
                <a:spcPct val="150000"/>
              </a:lnSpc>
              <a:spcBef>
                <a:spcPts val="0"/>
              </a:spcBef>
              <a:spcAft>
                <a:spcPts val="0"/>
              </a:spcAft>
              <a:buFont typeface="+mj-lt"/>
              <a:buAutoNum type="arabicPeriod"/>
              <a:tabLst>
                <a:tab pos="457200" algn="l"/>
              </a:tabLst>
            </a:pPr>
            <a:r>
              <a:rPr lang="en-US" sz="2000" b="1" dirty="0">
                <a:solidFill>
                  <a:schemeClr val="accent5">
                    <a:lumMod val="75000"/>
                  </a:schemeClr>
                </a:solidFill>
                <a:effectLst/>
                <a:latin typeface="Times New Roman" panose="02020603050405020304" pitchFamily="18" charset="0"/>
                <a:ea typeface="Times New Roman" panose="02020603050405020304" pitchFamily="18" charset="0"/>
              </a:rPr>
              <a:t>How do annual members and casual riders use Cyclistic bikes differently?</a:t>
            </a:r>
          </a:p>
          <a:p>
            <a:pPr marL="342900" marR="0" lvl="0" indent="-342900" algn="just">
              <a:lnSpc>
                <a:spcPct val="150000"/>
              </a:lnSpc>
              <a:spcBef>
                <a:spcPts val="0"/>
              </a:spcBef>
              <a:spcAft>
                <a:spcPts val="0"/>
              </a:spcAft>
              <a:buFont typeface="+mj-lt"/>
              <a:buAutoNum type="arabicPeriod"/>
              <a:tabLst>
                <a:tab pos="457200" algn="l"/>
              </a:tabLst>
            </a:pPr>
            <a:r>
              <a:rPr lang="en-US" sz="2000" b="1" dirty="0">
                <a:solidFill>
                  <a:schemeClr val="accent5">
                    <a:lumMod val="75000"/>
                  </a:schemeClr>
                </a:solidFill>
                <a:effectLst/>
                <a:latin typeface="Times New Roman" panose="02020603050405020304" pitchFamily="18" charset="0"/>
                <a:ea typeface="Times New Roman" panose="02020603050405020304" pitchFamily="18" charset="0"/>
              </a:rPr>
              <a:t>What factors would motivate casual riders to purchase annual memberships?</a:t>
            </a:r>
          </a:p>
          <a:p>
            <a:pPr marL="342900" marR="0" lvl="0" indent="-342900" algn="just">
              <a:lnSpc>
                <a:spcPct val="150000"/>
              </a:lnSpc>
              <a:spcBef>
                <a:spcPts val="0"/>
              </a:spcBef>
              <a:spcAft>
                <a:spcPts val="0"/>
              </a:spcAft>
              <a:buFont typeface="+mj-lt"/>
              <a:buAutoNum type="arabicPeriod"/>
              <a:tabLst>
                <a:tab pos="457200" algn="l"/>
              </a:tabLst>
            </a:pPr>
            <a:r>
              <a:rPr lang="en-US" sz="2000" b="1" dirty="0">
                <a:solidFill>
                  <a:schemeClr val="accent5">
                    <a:lumMod val="75000"/>
                  </a:schemeClr>
                </a:solidFill>
                <a:effectLst/>
                <a:latin typeface="Times New Roman" panose="02020603050405020304" pitchFamily="18" charset="0"/>
                <a:ea typeface="Times New Roman" panose="02020603050405020304" pitchFamily="18" charset="0"/>
              </a:rPr>
              <a:t>How can Cyclistic leverage digital media to encourage casual riders to become annual members?</a:t>
            </a:r>
          </a:p>
          <a:p>
            <a:r>
              <a:rPr lang="en-US" sz="2000" b="1" kern="0" dirty="0">
                <a:solidFill>
                  <a:schemeClr val="accent5">
                    <a:lumMod val="75000"/>
                  </a:schemeClr>
                </a:solidFill>
                <a:effectLst/>
                <a:latin typeface="Times New Roman" panose="02020603050405020304" pitchFamily="18" charset="0"/>
                <a:ea typeface="Times New Roman" panose="02020603050405020304" pitchFamily="18" charset="0"/>
              </a:rPr>
              <a:t>These questions will form the foundation for our analysis and recommendations</a:t>
            </a:r>
            <a:r>
              <a:rPr lang="en-US" sz="2000" b="1" dirty="0">
                <a:solidFill>
                  <a:schemeClr val="accent5">
                    <a:lumMod val="75000"/>
                  </a:schemeClr>
                </a:solidFill>
                <a:effectLst/>
              </a:rPr>
              <a:t> </a:t>
            </a:r>
            <a:endParaRPr lang="en-US" sz="2000" b="1" dirty="0">
              <a:solidFill>
                <a:schemeClr val="accent5">
                  <a:lumMod val="75000"/>
                </a:schemeClr>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88675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9705-E55E-9AF8-9AE5-44E1878CE9CC}"/>
              </a:ext>
            </a:extLst>
          </p:cNvPr>
          <p:cNvSpPr>
            <a:spLocks noGrp="1"/>
          </p:cNvSpPr>
          <p:nvPr>
            <p:ph type="title"/>
          </p:nvPr>
        </p:nvSpPr>
        <p:spPr/>
        <p:txBody>
          <a:bodyPr/>
          <a:lstStyle/>
          <a:p>
            <a:pPr algn="ctr"/>
            <a:r>
              <a:rPr lang="en-US" sz="2400" b="1" dirty="0">
                <a:solidFill>
                  <a:srgbClr val="00B0F0"/>
                </a:solidFill>
                <a:effectLst/>
                <a:latin typeface="Times New Roman" panose="02020603050405020304" pitchFamily="18" charset="0"/>
                <a:ea typeface="Times New Roman" panose="02020603050405020304" pitchFamily="18" charset="0"/>
              </a:rPr>
              <a:t>Hypothesis</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3B08824D-25BD-D070-D544-FDB3A8E602B6}"/>
              </a:ext>
            </a:extLst>
          </p:cNvPr>
          <p:cNvSpPr>
            <a:spLocks noGrp="1"/>
          </p:cNvSpPr>
          <p:nvPr>
            <p:ph idx="1"/>
          </p:nvPr>
        </p:nvSpPr>
        <p:spPr/>
        <p:txBody>
          <a:bodyPr>
            <a:normAutofit fontScale="55000" lnSpcReduction="20000"/>
          </a:bodyPr>
          <a:lstStyle/>
          <a:p>
            <a:pPr marL="0" marR="0" indent="0" algn="just">
              <a:lnSpc>
                <a:spcPct val="160000"/>
              </a:lnSpc>
              <a:spcBef>
                <a:spcPts val="0"/>
              </a:spcBef>
              <a:spcAft>
                <a:spcPts val="0"/>
              </a:spcAft>
              <a:buNone/>
            </a:pPr>
            <a:r>
              <a:rPr lang="en-US" sz="2600" dirty="0">
                <a:effectLst/>
                <a:latin typeface="Times New Roman" panose="02020603050405020304" pitchFamily="18" charset="0"/>
                <a:ea typeface="Times New Roman" panose="02020603050405020304" pitchFamily="18" charset="0"/>
              </a:rPr>
              <a:t>In the scientific process, a hypothesis can be formulated either at the beginning or during the course of research, as seen in empirical and deductive studies. In this case, we have chosen to proceed with a hypothesis to address Cyclistic's challenges. Following the approach of Maurice Duverger, who views a hypothesis as a response or series of responses to a research problem that will later be verified through a research method, we consider the hypotheses we propose as potential answers to the issues at hand.</a:t>
            </a:r>
          </a:p>
          <a:p>
            <a:pPr marL="0" marR="0" indent="0" algn="just">
              <a:lnSpc>
                <a:spcPct val="160000"/>
              </a:lnSpc>
              <a:spcBef>
                <a:spcPts val="0"/>
              </a:spcBef>
              <a:spcAft>
                <a:spcPts val="0"/>
              </a:spcAft>
              <a:buNone/>
            </a:pPr>
            <a:r>
              <a:rPr lang="en-US" sz="2600" dirty="0">
                <a:effectLst/>
                <a:latin typeface="Times New Roman" panose="02020603050405020304" pitchFamily="18" charset="0"/>
                <a:ea typeface="Times New Roman" panose="02020603050405020304" pitchFamily="18" charset="0"/>
              </a:rPr>
              <a:t>The focus of this study is on the question: How can a bike-share company achieve rapid success?</a:t>
            </a:r>
          </a:p>
          <a:p>
            <a:pPr marL="0" marR="0" algn="just">
              <a:lnSpc>
                <a:spcPct val="160000"/>
              </a:lnSpc>
              <a:spcBef>
                <a:spcPts val="0"/>
              </a:spcBef>
              <a:spcAft>
                <a:spcPts val="0"/>
              </a:spcAft>
            </a:pPr>
            <a:r>
              <a:rPr lang="en-US" sz="2600" b="1" dirty="0">
                <a:effectLst/>
                <a:latin typeface="Times New Roman" panose="02020603050405020304" pitchFamily="18" charset="0"/>
                <a:ea typeface="Times New Roman" panose="02020603050405020304" pitchFamily="18" charset="0"/>
              </a:rPr>
              <a:t>The main hypothesis is broken down into a set of specific assumptions:</a:t>
            </a:r>
          </a:p>
          <a:p>
            <a:pPr marL="342900" marR="0" lvl="0" indent="-342900" algn="just">
              <a:lnSpc>
                <a:spcPct val="160000"/>
              </a:lnSpc>
              <a:spcBef>
                <a:spcPts val="0"/>
              </a:spcBef>
              <a:spcAft>
                <a:spcPts val="0"/>
              </a:spcAft>
              <a:buFont typeface="+mj-lt"/>
              <a:buAutoNum type="arabicPeriod"/>
              <a:tabLst>
                <a:tab pos="457200" algn="l"/>
              </a:tabLst>
            </a:pPr>
            <a:r>
              <a:rPr lang="en-US" sz="2600" b="1" dirty="0">
                <a:effectLst/>
                <a:latin typeface="Times New Roman" panose="02020603050405020304" pitchFamily="18" charset="0"/>
                <a:ea typeface="Times New Roman" panose="02020603050405020304" pitchFamily="18" charset="0"/>
              </a:rPr>
              <a:t>Annual members use the service more frequently than casual riders because the prepaid subscription encourages them to take rides more often than if they didn’t have an annual membership.</a:t>
            </a:r>
          </a:p>
          <a:p>
            <a:pPr marL="342900" marR="0" lvl="0" indent="-342900" algn="just">
              <a:lnSpc>
                <a:spcPct val="160000"/>
              </a:lnSpc>
              <a:spcBef>
                <a:spcPts val="0"/>
              </a:spcBef>
              <a:spcAft>
                <a:spcPts val="0"/>
              </a:spcAft>
              <a:buFont typeface="+mj-lt"/>
              <a:buAutoNum type="arabicPeriod"/>
              <a:tabLst>
                <a:tab pos="457200" algn="l"/>
              </a:tabLst>
            </a:pPr>
            <a:r>
              <a:rPr lang="en-US" sz="2600" b="1" dirty="0">
                <a:effectLst/>
                <a:latin typeface="Times New Roman" panose="02020603050405020304" pitchFamily="18" charset="0"/>
                <a:ea typeface="Times New Roman" panose="02020603050405020304" pitchFamily="18" charset="0"/>
              </a:rPr>
              <a:t>Cyclistic could introduce a subscription model that is easy to customize and flexible, offering price reductions or promotions for new users.</a:t>
            </a:r>
          </a:p>
          <a:p>
            <a:pPr marL="342900" marR="0" lvl="0" indent="-342900" algn="just">
              <a:lnSpc>
                <a:spcPct val="160000"/>
              </a:lnSpc>
              <a:spcBef>
                <a:spcPts val="0"/>
              </a:spcBef>
              <a:spcAft>
                <a:spcPts val="0"/>
              </a:spcAft>
              <a:buFont typeface="+mj-lt"/>
              <a:buAutoNum type="arabicPeriod"/>
              <a:tabLst>
                <a:tab pos="457200" algn="l"/>
              </a:tabLst>
            </a:pPr>
            <a:r>
              <a:rPr lang="en-US" sz="2600" b="1" dirty="0">
                <a:effectLst/>
                <a:latin typeface="Times New Roman" panose="02020603050405020304" pitchFamily="18" charset="0"/>
                <a:ea typeface="Times New Roman" panose="02020603050405020304" pitchFamily="18" charset="0"/>
              </a:rPr>
              <a:t>The company could launch awareness campaigns, such as “The Benefits of Shorter Rides,” to inform the general public and existing casual riders about the advantages of taking shorter trips.</a:t>
            </a:r>
          </a:p>
          <a:p>
            <a:endParaRPr lang="en-US" dirty="0"/>
          </a:p>
        </p:txBody>
      </p:sp>
    </p:spTree>
    <p:extLst>
      <p:ext uri="{BB962C8B-B14F-4D97-AF65-F5344CB8AC3E}">
        <p14:creationId xmlns:p14="http://schemas.microsoft.com/office/powerpoint/2010/main" val="2544070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6E087-6803-FAA7-DEBC-867590619E5C}"/>
              </a:ext>
            </a:extLst>
          </p:cNvPr>
          <p:cNvSpPr>
            <a:spLocks noGrp="1"/>
          </p:cNvSpPr>
          <p:nvPr>
            <p:ph type="title"/>
          </p:nvPr>
        </p:nvSpPr>
        <p:spPr/>
        <p:txBody>
          <a:bodyPr/>
          <a:lstStyle/>
          <a:p>
            <a:pPr algn="ctr"/>
            <a:r>
              <a:rPr lang="en-US" sz="2400" b="1" dirty="0">
                <a:solidFill>
                  <a:srgbClr val="00B0F0"/>
                </a:solidFill>
                <a:effectLst/>
                <a:latin typeface="Times New Roman" panose="02020603050405020304" pitchFamily="18" charset="0"/>
                <a:ea typeface="Times New Roman" panose="02020603050405020304" pitchFamily="18" charset="0"/>
              </a:rPr>
              <a:t>About the company</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4F1824FE-EBAE-34BB-4780-B2E27A869E4D}"/>
              </a:ext>
            </a:extLst>
          </p:cNvPr>
          <p:cNvSpPr>
            <a:spLocks noGrp="1"/>
          </p:cNvSpPr>
          <p:nvPr>
            <p:ph idx="1"/>
          </p:nvPr>
        </p:nvSpPr>
        <p:spPr/>
        <p:txBody>
          <a:bodyPr/>
          <a:lstStyle/>
          <a:p>
            <a:pPr marL="0" marR="0" indent="0" algn="just">
              <a:lnSpc>
                <a:spcPct val="150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In 2016, Cyclistic launched a successful bike-share offering. Since then, the program has grown to a fleet of 5,824 bicycles that are geotracked and locked into a network of 692 stations across Chicago. The bikes can be unlocked from one station and returned to any other station in the system at any time. </a:t>
            </a:r>
          </a:p>
          <a:p>
            <a:pPr marL="0" marR="0" indent="0" algn="just">
              <a:lnSpc>
                <a:spcPct val="150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Until now, Cyclistic’s marketing strategy relied on building general awareness and appealing to broad consumer segments. One approach that helped make these things possible was the flexibility of its pricing plans: single-ride passes, full-day passes, and annual memberships. Customers who purchase single-ride or full-day passes are referred to as casual riders. Customers who buy annual memberships are Cyclistic members.</a:t>
            </a:r>
          </a:p>
          <a:p>
            <a:pPr marL="0" indent="0">
              <a:buNone/>
            </a:pPr>
            <a:endParaRPr lang="en-US" dirty="0"/>
          </a:p>
        </p:txBody>
      </p:sp>
    </p:spTree>
    <p:extLst>
      <p:ext uri="{BB962C8B-B14F-4D97-AF65-F5344CB8AC3E}">
        <p14:creationId xmlns:p14="http://schemas.microsoft.com/office/powerpoint/2010/main" val="3303926029"/>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{10AFF3C2-DB3C-544C-BF1C-12EC33CD4AFF}tf10001079</Template>
  <TotalTime>215</TotalTime>
  <Words>3206</Words>
  <Application>Microsoft Macintosh PowerPoint</Application>
  <PresentationFormat>Widescreen</PresentationFormat>
  <Paragraphs>131</Paragraphs>
  <Slides>35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Apple Chancery</vt:lpstr>
      <vt:lpstr>Apple Chancery</vt:lpstr>
      <vt:lpstr>Arial</vt:lpstr>
      <vt:lpstr>Calibri</vt:lpstr>
      <vt:lpstr>Century Gothic</vt:lpstr>
      <vt:lpstr>Engravers MT</vt:lpstr>
      <vt:lpstr>Symbol</vt:lpstr>
      <vt:lpstr>Times New Roman</vt:lpstr>
      <vt:lpstr>Vapor Trail</vt:lpstr>
      <vt:lpstr>PowerPoint Presentation</vt:lpstr>
      <vt:lpstr>How does a bike-share navigate speedy success? </vt:lpstr>
      <vt:lpstr>SUMMARY </vt:lpstr>
      <vt:lpstr>Key recommendations to increase memberships include: </vt:lpstr>
      <vt:lpstr>INTRODUCTION AND  CONTEXT </vt:lpstr>
      <vt:lpstr>Scenario  </vt:lpstr>
      <vt:lpstr>PowerPoint Presentation</vt:lpstr>
      <vt:lpstr>Hypothesis </vt:lpstr>
      <vt:lpstr>About the company </vt:lpstr>
      <vt:lpstr>APPROACH</vt:lpstr>
      <vt:lpstr>DATA COLLECTION </vt:lpstr>
      <vt:lpstr>PowerPoint Presentation</vt:lpstr>
      <vt:lpstr>WRANGLE DATA AND COMBINE INTO A SINGLE FILE </vt:lpstr>
      <vt:lpstr>PowerPoint Presentation</vt:lpstr>
      <vt:lpstr>PowerPoint Presentation</vt:lpstr>
      <vt:lpstr>CLEAN UP AND ADD DATA TO PREPARE FOR ANALYSIS </vt:lpstr>
      <vt:lpstr>PowerPoint Presentation</vt:lpstr>
      <vt:lpstr>PowerPoint Presentation</vt:lpstr>
      <vt:lpstr>DESCRIPTIVE ANALYSIS </vt:lpstr>
      <vt:lpstr>PowerPoint Presentation</vt:lpstr>
      <vt:lpstr>PowerPoint Presentation</vt:lpstr>
      <vt:lpstr>PowerPoint Presentation</vt:lpstr>
      <vt:lpstr>PowerPoint Presentation</vt:lpstr>
      <vt:lpstr>Table 1.1 </vt:lpstr>
      <vt:lpstr>Table1.2 </vt:lpstr>
      <vt:lpstr>Figure 1.10 the number of rides by rider type  </vt:lpstr>
      <vt:lpstr>Figure 1.11 The number of the rider by the average duration </vt:lpstr>
      <vt:lpstr>Figure 1.12 All_trips_ride_length by day_of_week </vt:lpstr>
      <vt:lpstr>Figure1.13  all_trips_ride_length_day_of_week </vt:lpstr>
      <vt:lpstr>  Figure 1.14 Casual vs. all_trips_day_of_week </vt:lpstr>
      <vt:lpstr>  Figure1.15 casual and member all_trips_ length by day_of_week </vt:lpstr>
      <vt:lpstr>Figure 1.16 Casual, member, and grand Total all_trips_length by day_of_week </vt:lpstr>
      <vt:lpstr>PowerPoint Presentation</vt:lpstr>
      <vt:lpstr>CONCLUSION AND RECOMMENDATION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vernard berilien</dc:creator>
  <cp:lastModifiedBy>vernard berilien</cp:lastModifiedBy>
  <cp:revision>1</cp:revision>
  <dcterms:created xsi:type="dcterms:W3CDTF">2024-10-09T20:01:30Z</dcterms:created>
  <dcterms:modified xsi:type="dcterms:W3CDTF">2024-10-09T23:36:53Z</dcterms:modified>
</cp:coreProperties>
</file>

<file path=docProps/thumbnail.jpeg>
</file>